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306" r:id="rId3"/>
    <p:sldId id="304" r:id="rId4"/>
    <p:sldId id="263" r:id="rId5"/>
    <p:sldId id="268" r:id="rId6"/>
    <p:sldId id="269" r:id="rId7"/>
    <p:sldId id="276" r:id="rId8"/>
    <p:sldId id="275" r:id="rId9"/>
    <p:sldId id="288" r:id="rId10"/>
    <p:sldId id="282" r:id="rId11"/>
    <p:sldId id="283" r:id="rId12"/>
    <p:sldId id="285" r:id="rId13"/>
    <p:sldId id="284" r:id="rId14"/>
    <p:sldId id="291" r:id="rId15"/>
    <p:sldId id="294" r:id="rId16"/>
    <p:sldId id="293" r:id="rId17"/>
    <p:sldId id="295" r:id="rId18"/>
    <p:sldId id="296" r:id="rId19"/>
    <p:sldId id="292" r:id="rId20"/>
    <p:sldId id="298" r:id="rId21"/>
    <p:sldId id="297" r:id="rId22"/>
    <p:sldId id="299" r:id="rId23"/>
    <p:sldId id="300" r:id="rId24"/>
    <p:sldId id="301" r:id="rId25"/>
    <p:sldId id="30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64DB07-4A86-4765-ACA6-0BB0BB9A82F6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8817AD-A946-458C-9775-B9550A6D74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1119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8817AD-A946-458C-9775-B9550A6D744B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1281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A70F7-9EBE-4AE4-9600-52793A143A26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A10E-DAD3-4A8D-ACC1-376A8FB3D2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7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A70F7-9EBE-4AE4-9600-52793A143A26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A10E-DAD3-4A8D-ACC1-376A8FB3D2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4758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A70F7-9EBE-4AE4-9600-52793A143A26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A10E-DAD3-4A8D-ACC1-376A8FB3D2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3867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A70F7-9EBE-4AE4-9600-52793A143A26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A10E-DAD3-4A8D-ACC1-376A8FB3D2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431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A70F7-9EBE-4AE4-9600-52793A143A26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A10E-DAD3-4A8D-ACC1-376A8FB3D2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344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A70F7-9EBE-4AE4-9600-52793A143A26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A10E-DAD3-4A8D-ACC1-376A8FB3D2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355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A70F7-9EBE-4AE4-9600-52793A143A26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A10E-DAD3-4A8D-ACC1-376A8FB3D2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7863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A70F7-9EBE-4AE4-9600-52793A143A26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A10E-DAD3-4A8D-ACC1-376A8FB3D2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4000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A70F7-9EBE-4AE4-9600-52793A143A26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A10E-DAD3-4A8D-ACC1-376A8FB3D2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498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A70F7-9EBE-4AE4-9600-52793A143A26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A10E-DAD3-4A8D-ACC1-376A8FB3D2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9696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A70F7-9EBE-4AE4-9600-52793A143A26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7A10E-DAD3-4A8D-ACC1-376A8FB3D2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639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AA70F7-9EBE-4AE4-9600-52793A143A26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17A10E-DAD3-4A8D-ACC1-376A8FB3D2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9042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99101" y="131308"/>
            <a:ext cx="6148263" cy="2880319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/>
              <a:t>Актуальные вопросы профпатологии</a:t>
            </a:r>
            <a:br>
              <a:rPr lang="ru-RU" sz="4900" b="1" dirty="0" smtClean="0"/>
            </a:br>
            <a:r>
              <a:rPr lang="ru-RU" dirty="0" smtClean="0"/>
              <a:t>по материалам конгресса «Профессия и здоровье» </a:t>
            </a:r>
            <a:br>
              <a:rPr lang="ru-RU" dirty="0" smtClean="0"/>
            </a:br>
            <a:r>
              <a:rPr lang="ru-RU" sz="3100" dirty="0" smtClean="0"/>
              <a:t>26-29.09.2023</a:t>
            </a:r>
            <a:endParaRPr lang="ru-RU" sz="3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6016" y="3212976"/>
            <a:ext cx="4024536" cy="2423733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/>
              <a:t>Трошин Вячеслав Владимирович, </a:t>
            </a:r>
          </a:p>
          <a:p>
            <a:r>
              <a:rPr lang="ru-RU" dirty="0"/>
              <a:t>канд. мед. наук, зав. клиническим отделом ФБУН НИИ ГП Роспотребнадзора, главный внештатный специалист-профпатолог МЗ НО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2816225" cy="282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73016"/>
            <a:ext cx="4785084" cy="3191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0383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856984" cy="1368152"/>
          </a:xfrm>
        </p:spPr>
        <p:txBody>
          <a:bodyPr>
            <a:noAutofit/>
          </a:bodyPr>
          <a:lstStyle/>
          <a:p>
            <a:r>
              <a:rPr lang="ru-RU" sz="2800" dirty="0"/>
              <a:t>Современное состояние и перспективы сохранения здоровья работающего населения в Российской </a:t>
            </a:r>
            <a:r>
              <a:rPr lang="ru-RU" sz="2800" dirty="0" smtClean="0"/>
              <a:t>Федерации </a:t>
            </a:r>
            <a:r>
              <a:rPr lang="ru-RU" sz="2000" dirty="0" smtClean="0"/>
              <a:t>БУХТИЯРОВ </a:t>
            </a:r>
            <a:r>
              <a:rPr lang="ru-RU" sz="2000" dirty="0"/>
              <a:t>Игорь Валентинович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556792"/>
            <a:ext cx="8712968" cy="5213176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/>
              <a:t>Смертность </a:t>
            </a:r>
            <a:r>
              <a:rPr lang="ru-RU" b="1" dirty="0" smtClean="0"/>
              <a:t>трудоспособного </a:t>
            </a:r>
            <a:r>
              <a:rPr lang="ru-RU" b="1" dirty="0"/>
              <a:t>населения </a:t>
            </a:r>
            <a:r>
              <a:rPr lang="ru-RU" dirty="0"/>
              <a:t>– 46,3% ССЗ, 14,8% - новообр-я. </a:t>
            </a:r>
            <a:r>
              <a:rPr lang="ru-RU" dirty="0" smtClean="0"/>
              <a:t>Первоочередные </a:t>
            </a:r>
            <a:r>
              <a:rPr lang="ru-RU" dirty="0"/>
              <a:t>задачи профилактики – борьба с ССЗ и </a:t>
            </a:r>
            <a:r>
              <a:rPr lang="ru-RU" dirty="0" smtClean="0"/>
              <a:t>онкопатологией. </a:t>
            </a:r>
          </a:p>
          <a:p>
            <a:r>
              <a:rPr lang="ru-RU" b="1" dirty="0" smtClean="0"/>
              <a:t>Комплексная </a:t>
            </a:r>
            <a:r>
              <a:rPr lang="ru-RU" b="1" dirty="0"/>
              <a:t>химическая нагрузка </a:t>
            </a:r>
            <a:r>
              <a:rPr lang="ru-RU" dirty="0"/>
              <a:t>превышает гигиенические нормативы в 41 субъекте РФ, с числом населения 74,2 млн. чел.</a:t>
            </a:r>
          </a:p>
          <a:p>
            <a:r>
              <a:rPr lang="ru-RU" b="1" dirty="0"/>
              <a:t>Занятость во </a:t>
            </a:r>
            <a:r>
              <a:rPr lang="ru-RU" b="1" dirty="0" smtClean="0"/>
              <a:t>вредных условиях</a:t>
            </a:r>
            <a:r>
              <a:rPr lang="ru-RU" dirty="0" smtClean="0"/>
              <a:t> труда </a:t>
            </a:r>
            <a:r>
              <a:rPr lang="ru-RU" dirty="0"/>
              <a:t>за </a:t>
            </a:r>
            <a:r>
              <a:rPr lang="ru-RU" dirty="0" smtClean="0"/>
              <a:t>20 </a:t>
            </a:r>
            <a:r>
              <a:rPr lang="ru-RU" dirty="0"/>
              <a:t>лет снизилась на 5,5 млн. чел. в возрасте 15-72 года.</a:t>
            </a:r>
          </a:p>
          <a:p>
            <a:r>
              <a:rPr lang="ru-RU" b="1" dirty="0" smtClean="0"/>
              <a:t>Цифровизация</a:t>
            </a:r>
            <a:r>
              <a:rPr lang="ru-RU" dirty="0"/>
              <a:t>, ЕГИСЗ, цифровой шаблон передачи данных по результатам ПМО и по экспертизе связи заболевания с профессией.</a:t>
            </a:r>
          </a:p>
          <a:p>
            <a:r>
              <a:rPr lang="ru-RU" dirty="0"/>
              <a:t>Разработан и утвержден МЗ РФ </a:t>
            </a:r>
            <a:r>
              <a:rPr lang="ru-RU" b="1" dirty="0"/>
              <a:t>профстандарт врача-профпатолога</a:t>
            </a:r>
            <a:r>
              <a:rPr lang="ru-RU" dirty="0"/>
              <a:t>.</a:t>
            </a:r>
          </a:p>
          <a:p>
            <a:r>
              <a:rPr lang="ru-RU" dirty="0" smtClean="0"/>
              <a:t>Разрабатываются новые </a:t>
            </a:r>
            <a:r>
              <a:rPr lang="ru-RU" dirty="0"/>
              <a:t>приказы об обязательных мед. осмотрах с разделением </a:t>
            </a:r>
            <a:r>
              <a:rPr lang="ru-RU" b="1" dirty="0"/>
              <a:t>на «вредников» и «декретников»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173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301006"/>
          </a:xfrm>
        </p:spPr>
        <p:txBody>
          <a:bodyPr>
            <a:normAutofit fontScale="90000"/>
          </a:bodyPr>
          <a:lstStyle/>
          <a:p>
            <a:r>
              <a:rPr lang="ru-RU" sz="2800" b="1" dirty="0"/>
              <a:t>Корпоративные практики по охране здоровья работающих как фактор достижения целей устойчивого развития компаний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200" dirty="0" smtClean="0"/>
              <a:t>Соболевская </a:t>
            </a:r>
            <a:r>
              <a:rPr lang="ru-RU" sz="2200" dirty="0"/>
              <a:t>Ольга Владимировна </a:t>
            </a:r>
            <a:r>
              <a:rPr lang="ru-RU" sz="2000" dirty="0" smtClean="0"/>
              <a:t>(РСПП)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84784"/>
            <a:ext cx="8651304" cy="504056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Предприятия </a:t>
            </a:r>
            <a:r>
              <a:rPr lang="ru-RU" dirty="0"/>
              <a:t>пытаются возрождать </a:t>
            </a:r>
            <a:r>
              <a:rPr lang="ru-RU" b="1" dirty="0"/>
              <a:t>«цеховую» медицину</a:t>
            </a:r>
            <a:r>
              <a:rPr lang="ru-RU" dirty="0"/>
              <a:t>.</a:t>
            </a:r>
          </a:p>
          <a:p>
            <a:r>
              <a:rPr lang="ru-RU" dirty="0"/>
              <a:t>О</a:t>
            </a:r>
            <a:r>
              <a:rPr lang="ru-RU" dirty="0" smtClean="0"/>
              <a:t>рганизация </a:t>
            </a:r>
            <a:r>
              <a:rPr lang="ru-RU" b="1" dirty="0" smtClean="0"/>
              <a:t>системы </a:t>
            </a:r>
            <a:r>
              <a:rPr lang="ru-RU" b="1" dirty="0"/>
              <a:t>здравпунктов</a:t>
            </a:r>
            <a:r>
              <a:rPr lang="ru-RU" dirty="0"/>
              <a:t>, </a:t>
            </a:r>
            <a:r>
              <a:rPr lang="ru-RU" dirty="0" smtClean="0"/>
              <a:t>современно оснащенных, </a:t>
            </a:r>
            <a:r>
              <a:rPr lang="ru-RU" dirty="0"/>
              <a:t>в АО «СУЭК» позволило сократить </a:t>
            </a:r>
            <a:r>
              <a:rPr lang="ru-RU" b="1" dirty="0"/>
              <a:t>показатели </a:t>
            </a:r>
            <a:r>
              <a:rPr lang="ru-RU" b="1" dirty="0" smtClean="0"/>
              <a:t>временной </a:t>
            </a:r>
            <a:r>
              <a:rPr lang="ru-RU" b="1" dirty="0"/>
              <a:t>нетрудоспособности с 15,4 до 7,3 дней </a:t>
            </a:r>
            <a:r>
              <a:rPr lang="ru-RU" dirty="0"/>
              <a:t>на работника в год.</a:t>
            </a:r>
          </a:p>
          <a:p>
            <a:r>
              <a:rPr lang="ru-RU" dirty="0"/>
              <a:t>Для повышения эффективности медосмотров ряд компаний </a:t>
            </a:r>
            <a:r>
              <a:rPr lang="ru-RU" dirty="0" smtClean="0"/>
              <a:t>дополнительно проводят </a:t>
            </a:r>
            <a:r>
              <a:rPr lang="ru-RU" b="1" dirty="0"/>
              <a:t>целевые медицинские осмотры </a:t>
            </a:r>
            <a:r>
              <a:rPr lang="ru-RU" dirty="0"/>
              <a:t>с привлечением высококвалифицированных специалистов </a:t>
            </a:r>
            <a:r>
              <a:rPr lang="ru-RU" dirty="0" smtClean="0"/>
              <a:t>или </a:t>
            </a:r>
            <a:r>
              <a:rPr lang="ru-RU" dirty="0"/>
              <a:t>предлагают проводить </a:t>
            </a:r>
            <a:r>
              <a:rPr lang="ru-RU" b="1" dirty="0" smtClean="0"/>
              <a:t>углубленное </a:t>
            </a:r>
            <a:r>
              <a:rPr lang="ru-RU" b="1" dirty="0"/>
              <a:t>медицинское обследование</a:t>
            </a:r>
            <a:r>
              <a:rPr lang="ru-RU" dirty="0"/>
              <a:t> при трудоустройстве с присвоением сотрудникам группы здоровья. </a:t>
            </a:r>
            <a:endParaRPr lang="ru-RU" dirty="0" smtClean="0"/>
          </a:p>
          <a:p>
            <a:r>
              <a:rPr lang="ru-RU" b="1" dirty="0" smtClean="0"/>
              <a:t>61</a:t>
            </a:r>
            <a:r>
              <a:rPr lang="ru-RU" b="1" dirty="0"/>
              <a:t>% компаний </a:t>
            </a:r>
            <a:r>
              <a:rPr lang="ru-RU" dirty="0"/>
              <a:t>планируют расширение корп. программ по охране здоровья работников, 12% - членов семей работников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3608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363272" cy="6480720"/>
          </a:xfrm>
        </p:spPr>
        <p:txBody>
          <a:bodyPr>
            <a:noAutofit/>
          </a:bodyPr>
          <a:lstStyle/>
          <a:p>
            <a:r>
              <a:rPr lang="ru-RU" sz="2400" b="1" i="1" dirty="0" smtClean="0"/>
              <a:t>Система </a:t>
            </a:r>
            <a:r>
              <a:rPr lang="ru-RU" sz="2400" b="1" i="1" dirty="0"/>
              <a:t>мер профилактики профессиональных и </a:t>
            </a:r>
            <a:r>
              <a:rPr lang="ru-RU" sz="2400" b="1" i="1" dirty="0" err="1"/>
              <a:t>производственно</a:t>
            </a:r>
            <a:r>
              <a:rPr lang="ru-RU" sz="2400" b="1" i="1" dirty="0"/>
              <a:t> обусловленных заболеваний </a:t>
            </a:r>
            <a:r>
              <a:rPr lang="ru-RU" sz="2400" b="1" i="1" dirty="0" smtClean="0"/>
              <a:t>     </a:t>
            </a:r>
          </a:p>
          <a:p>
            <a:pPr marL="0" indent="0">
              <a:buNone/>
            </a:pPr>
            <a:r>
              <a:rPr lang="ru-RU" sz="2400" dirty="0" err="1" smtClean="0"/>
              <a:t>Гутор</a:t>
            </a:r>
            <a:r>
              <a:rPr lang="ru-RU" sz="2400" dirty="0" smtClean="0"/>
              <a:t> Е.М. </a:t>
            </a:r>
            <a:r>
              <a:rPr lang="ru-RU" sz="2400" dirty="0"/>
              <a:t>(РЖД)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- </a:t>
            </a:r>
            <a:r>
              <a:rPr lang="ru-RU" sz="2400" b="1" dirty="0" smtClean="0"/>
              <a:t>Профнепригодность </a:t>
            </a:r>
            <a:r>
              <a:rPr lang="ru-RU" sz="2400" b="1" dirty="0"/>
              <a:t>в РЖД в 59% случаев из-за </a:t>
            </a:r>
            <a:r>
              <a:rPr lang="ru-RU" sz="2400" b="1" dirty="0" smtClean="0"/>
              <a:t>ССЗ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- Внедряется </a:t>
            </a:r>
            <a:r>
              <a:rPr lang="ru-RU" sz="2400" dirty="0"/>
              <a:t>углубленное исследование ССС при ПМО для работников локомотивных бригад (УЗИ, </a:t>
            </a:r>
            <a:r>
              <a:rPr lang="ru-RU" sz="2400" dirty="0" err="1"/>
              <a:t>холтеровское</a:t>
            </a:r>
            <a:r>
              <a:rPr lang="ru-RU" sz="2400" dirty="0"/>
              <a:t> </a:t>
            </a:r>
            <a:r>
              <a:rPr lang="ru-RU" sz="2400" dirty="0" err="1"/>
              <a:t>мониторирование</a:t>
            </a:r>
            <a:r>
              <a:rPr lang="ru-RU" sz="2400" dirty="0"/>
              <a:t>, </a:t>
            </a:r>
            <a:r>
              <a:rPr lang="ru-RU" sz="2400" dirty="0" err="1"/>
              <a:t>тредмил</a:t>
            </a:r>
            <a:r>
              <a:rPr lang="ru-RU" sz="2400" dirty="0"/>
              <a:t>, </a:t>
            </a:r>
            <a:r>
              <a:rPr lang="ru-RU" sz="2400" dirty="0" err="1" smtClean="0"/>
              <a:t>холестер</a:t>
            </a:r>
            <a:r>
              <a:rPr lang="ru-RU" sz="2400" dirty="0"/>
              <a:t>. профиль</a:t>
            </a:r>
            <a:r>
              <a:rPr lang="ru-RU" sz="2400" dirty="0" smtClean="0"/>
              <a:t>)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- Психофизиологические </a:t>
            </a:r>
            <a:r>
              <a:rPr lang="ru-RU" sz="2400" dirty="0"/>
              <a:t>исследования при </a:t>
            </a:r>
            <a:r>
              <a:rPr lang="ru-RU" sz="2400" dirty="0" smtClean="0"/>
              <a:t>ОМО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- </a:t>
            </a:r>
            <a:r>
              <a:rPr lang="ru-RU" sz="2400" b="1" dirty="0" smtClean="0"/>
              <a:t>Смертность </a:t>
            </a:r>
            <a:r>
              <a:rPr lang="ru-RU" sz="2400" b="1" dirty="0"/>
              <a:t>в период работы в РЖД </a:t>
            </a:r>
            <a:r>
              <a:rPr lang="ru-RU" sz="2400" dirty="0"/>
              <a:t>снизилась в 2,9 раз, в дирекции – в 5 раз</a:t>
            </a:r>
            <a:r>
              <a:rPr lang="ru-RU" sz="2400" dirty="0" smtClean="0"/>
              <a:t>.</a:t>
            </a:r>
          </a:p>
          <a:p>
            <a:r>
              <a:rPr lang="ru-RU" sz="2400" b="1" i="1" dirty="0"/>
              <a:t>Организация медицинского обеспечения работников предприятия СИБУР Холдинга</a:t>
            </a:r>
            <a:r>
              <a:rPr lang="ru-RU" sz="2400" dirty="0"/>
              <a:t> </a:t>
            </a:r>
            <a:r>
              <a:rPr lang="ru-RU" sz="2400" dirty="0" err="1"/>
              <a:t>Гребеннюк</a:t>
            </a:r>
            <a:r>
              <a:rPr lang="ru-RU" sz="2400" dirty="0"/>
              <a:t> </a:t>
            </a:r>
            <a:r>
              <a:rPr lang="ru-RU" sz="2400" dirty="0" smtClean="0"/>
              <a:t>А.Н.</a:t>
            </a:r>
            <a:endParaRPr lang="ru-RU" sz="2400" dirty="0"/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- Возврат </a:t>
            </a:r>
            <a:r>
              <a:rPr lang="ru-RU" sz="2400" dirty="0"/>
              <a:t>к цеховым врачам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- «</a:t>
            </a:r>
            <a:r>
              <a:rPr lang="ru-RU" sz="2400" dirty="0"/>
              <a:t>Центры здоровья» на предприятиях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/>
              <a:t>- ВН </a:t>
            </a:r>
            <a:r>
              <a:rPr lang="ru-RU" sz="2400" dirty="0"/>
              <a:t>– 3,7 дня в год на 1 </a:t>
            </a:r>
            <a:r>
              <a:rPr lang="ru-RU" sz="2400" dirty="0" smtClean="0"/>
              <a:t>рабочего.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50830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04867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i="1" dirty="0"/>
              <a:t>Служба профпатологии ФМБА России </a:t>
            </a:r>
            <a:endParaRPr lang="ru-RU" b="1" i="1" dirty="0" smtClean="0"/>
          </a:p>
          <a:p>
            <a:pPr marL="0" indent="0">
              <a:buNone/>
            </a:pPr>
            <a:r>
              <a:rPr lang="ru-RU" sz="2800" dirty="0" err="1" smtClean="0"/>
              <a:t>Бушманов</a:t>
            </a:r>
            <a:r>
              <a:rPr lang="ru-RU" sz="2800" dirty="0" smtClean="0"/>
              <a:t> </a:t>
            </a:r>
            <a:r>
              <a:rPr lang="ru-RU" sz="2800" dirty="0"/>
              <a:t>Андрей Юрьевич</a:t>
            </a:r>
            <a:endParaRPr lang="ru-RU" dirty="0"/>
          </a:p>
          <a:p>
            <a:r>
              <a:rPr lang="ru-RU" dirty="0" smtClean="0"/>
              <a:t>Служба </a:t>
            </a:r>
            <a:r>
              <a:rPr lang="ru-RU" dirty="0"/>
              <a:t>состоит из ЦПП 4-х уровней (всего </a:t>
            </a:r>
            <a:r>
              <a:rPr lang="ru-RU" b="1" dirty="0"/>
              <a:t>40 ЦПП </a:t>
            </a:r>
            <a:r>
              <a:rPr lang="ru-RU" dirty="0"/>
              <a:t>на 23 год</a:t>
            </a:r>
            <a:r>
              <a:rPr lang="ru-RU" dirty="0" smtClean="0"/>
              <a:t>)</a:t>
            </a:r>
          </a:p>
          <a:p>
            <a:r>
              <a:rPr lang="ru-RU" dirty="0" smtClean="0"/>
              <a:t> На </a:t>
            </a:r>
            <a:r>
              <a:rPr lang="ru-RU" dirty="0"/>
              <a:t>2023 год лишь </a:t>
            </a:r>
            <a:r>
              <a:rPr lang="ru-RU" b="1" dirty="0"/>
              <a:t>45%</a:t>
            </a:r>
            <a:r>
              <a:rPr lang="ru-RU" dirty="0"/>
              <a:t> стажированных </a:t>
            </a:r>
            <a:r>
              <a:rPr lang="ru-RU" dirty="0" smtClean="0"/>
              <a:t>работников проходят </a:t>
            </a:r>
            <a:r>
              <a:rPr lang="ru-RU" dirty="0"/>
              <a:t>ПМО в ЦПП 1 раз в 5 лет.</a:t>
            </a:r>
          </a:p>
          <a:p>
            <a:r>
              <a:rPr lang="ru-RU" b="1" dirty="0"/>
              <a:t>ССЗ составляют 30% </a:t>
            </a:r>
            <a:r>
              <a:rPr lang="ru-RU" dirty="0"/>
              <a:t>временных/стойких противопоказаний для работы с ВПФ.</a:t>
            </a:r>
          </a:p>
          <a:p>
            <a:r>
              <a:rPr lang="ru-RU" dirty="0"/>
              <a:t>Лучевой болезни в настоящее время не регистрируется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b="1" i="1" dirty="0"/>
              <a:t>Уровни шума на рабочих местах работников промышленных </a:t>
            </a:r>
            <a:r>
              <a:rPr lang="ru-RU" b="1" i="1" dirty="0" smtClean="0"/>
              <a:t>предприятий</a:t>
            </a:r>
            <a:r>
              <a:rPr lang="ru-RU" b="1" dirty="0" smtClean="0"/>
              <a:t> </a:t>
            </a:r>
            <a:r>
              <a:rPr lang="ru-RU" sz="2800" dirty="0"/>
              <a:t>Мартин </a:t>
            </a:r>
            <a:r>
              <a:rPr lang="ru-RU" sz="2800" dirty="0" smtClean="0"/>
              <a:t>С.В. </a:t>
            </a:r>
            <a:r>
              <a:rPr lang="ru-RU" sz="2800" dirty="0"/>
              <a:t>(Екатеринбург)</a:t>
            </a:r>
          </a:p>
          <a:p>
            <a:r>
              <a:rPr lang="ru-RU" b="1" dirty="0"/>
              <a:t>Данные СОУТ только в 50% случаев </a:t>
            </a:r>
            <a:r>
              <a:rPr lang="ru-RU" dirty="0"/>
              <a:t>совпадают с реальными уровнями воздействия шума на рабочих местах (29% - выше СОУТ, 21% - ниже данных СОУТ).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7318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856984" cy="936104"/>
          </a:xfrm>
        </p:spPr>
        <p:txBody>
          <a:bodyPr>
            <a:normAutofit fontScale="90000"/>
          </a:bodyPr>
          <a:lstStyle/>
          <a:p>
            <a:r>
              <a:rPr lang="ru-RU" sz="3100" b="1" i="1" dirty="0"/>
              <a:t>Профессиональные </a:t>
            </a:r>
            <a:r>
              <a:rPr lang="ru-RU" sz="3100" b="1" i="1" dirty="0" err="1"/>
              <a:t>дорсопатии</a:t>
            </a:r>
            <a:r>
              <a:rPr lang="ru-RU" sz="3100" b="1" i="1" dirty="0"/>
              <a:t>: проблемы и </a:t>
            </a:r>
            <a:r>
              <a:rPr lang="ru-RU" sz="3100" b="1" i="1" dirty="0" smtClean="0"/>
              <a:t>решение</a:t>
            </a:r>
            <a:r>
              <a:rPr lang="ru-RU" sz="3200" b="1" i="1" dirty="0" smtClean="0"/>
              <a:t>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200" dirty="0" err="1" smtClean="0"/>
              <a:t>Сааркоппель</a:t>
            </a:r>
            <a:r>
              <a:rPr lang="ru-RU" sz="2200" dirty="0" smtClean="0"/>
              <a:t> </a:t>
            </a:r>
            <a:r>
              <a:rPr lang="ru-RU" sz="2200" dirty="0"/>
              <a:t>Людмила </a:t>
            </a:r>
            <a:r>
              <a:rPr lang="ru-RU" sz="2200" dirty="0" err="1" smtClean="0"/>
              <a:t>Мейнхардовна</a:t>
            </a:r>
            <a:r>
              <a:rPr lang="ru-RU" sz="2200" dirty="0" smtClean="0"/>
              <a:t> НИИ МТ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7260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70-90</a:t>
            </a:r>
            <a:r>
              <a:rPr lang="ru-RU" dirty="0"/>
              <a:t>% населения в развитых странах – боли в спине. 25% - </a:t>
            </a:r>
            <a:r>
              <a:rPr lang="ru-RU" dirty="0" smtClean="0"/>
              <a:t>обострения ежегодно</a:t>
            </a:r>
            <a:r>
              <a:rPr lang="ru-RU" dirty="0"/>
              <a:t>. 25% - </a:t>
            </a:r>
            <a:r>
              <a:rPr lang="ru-RU" dirty="0" err="1"/>
              <a:t>хронизация</a:t>
            </a:r>
            <a:r>
              <a:rPr lang="ru-RU" dirty="0"/>
              <a:t> боли.</a:t>
            </a:r>
          </a:p>
          <a:p>
            <a:r>
              <a:rPr lang="ru-RU" dirty="0"/>
              <a:t>16-20% - в структуре ПЗ в РФ за последние годы. Основная доля среди ПЗФП принадлежит профессиональным дорсопатиям, клинически протекающими как радикулопатии (40,7%) и мышечно-тонический синдром (18,96%), преимущественно пояснично-крестцового уровня.</a:t>
            </a:r>
          </a:p>
          <a:p>
            <a:r>
              <a:rPr lang="ru-RU" dirty="0" smtClean="0"/>
              <a:t>СанПиН </a:t>
            </a:r>
            <a:r>
              <a:rPr lang="ru-RU" dirty="0"/>
              <a:t>21 года – нет </a:t>
            </a:r>
            <a:r>
              <a:rPr lang="ru-RU" dirty="0" smtClean="0"/>
              <a:t>статической </a:t>
            </a:r>
            <a:r>
              <a:rPr lang="ru-RU" dirty="0"/>
              <a:t>нагрузки </a:t>
            </a:r>
            <a:r>
              <a:rPr lang="ru-RU" dirty="0" smtClean="0"/>
              <a:t>(СанПиН </a:t>
            </a:r>
            <a:r>
              <a:rPr lang="ru-RU" dirty="0"/>
              <a:t>1.2.3685-21 </a:t>
            </a:r>
            <a:r>
              <a:rPr lang="ru-RU" sz="2600" dirty="0"/>
              <a:t>"Гигиенические нормативы и требования к обеспечению безопасности и (или) безвредности для человека факторов среды </a:t>
            </a:r>
            <a:r>
              <a:rPr lang="ru-RU" sz="2600" dirty="0" smtClean="0"/>
              <a:t>обитания»).</a:t>
            </a:r>
            <a:endParaRPr lang="ru-RU" sz="2600" dirty="0"/>
          </a:p>
          <a:p>
            <a:r>
              <a:rPr lang="ru-RU" dirty="0" smtClean="0"/>
              <a:t>Необходима </a:t>
            </a:r>
            <a:r>
              <a:rPr lang="ru-RU" dirty="0"/>
              <a:t>более </a:t>
            </a:r>
            <a:r>
              <a:rPr lang="ru-RU" b="1" i="1" dirty="0"/>
              <a:t>подробная детализация в СОУТ и СГХ показателей тяжести трудового процесса </a:t>
            </a:r>
            <a:r>
              <a:rPr lang="ru-RU" dirty="0"/>
              <a:t>в соответствии с международной практикой.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3722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68952" cy="2794322"/>
          </a:xfrm>
        </p:spPr>
        <p:txBody>
          <a:bodyPr>
            <a:normAutofit fontScale="90000"/>
          </a:bodyPr>
          <a:lstStyle/>
          <a:p>
            <a:r>
              <a:rPr lang="ru-RU" sz="2700" b="1" i="1" dirty="0"/>
              <a:t>Методология формирования групп риска развития профессиональных заболеваний по результатам ПМО </a:t>
            </a:r>
            <a:r>
              <a:rPr lang="ru-RU" sz="2700" b="1" dirty="0"/>
              <a:t/>
            </a:r>
            <a:br>
              <a:rPr lang="ru-RU" sz="2700" b="1" dirty="0"/>
            </a:br>
            <a:r>
              <a:rPr lang="ru-RU" sz="2200" dirty="0" err="1"/>
              <a:t>Зибарев</a:t>
            </a:r>
            <a:r>
              <a:rPr lang="ru-RU" sz="2200" dirty="0"/>
              <a:t> Е.В. </a:t>
            </a:r>
            <a:r>
              <a:rPr lang="ru-RU" sz="2200" dirty="0" smtClean="0"/>
              <a:t>НИИМТ</a:t>
            </a:r>
            <a:br>
              <a:rPr lang="ru-RU" sz="2200" dirty="0" smtClean="0"/>
            </a:br>
            <a:r>
              <a:rPr lang="ru-RU" sz="2700" dirty="0" smtClean="0"/>
              <a:t>МР </a:t>
            </a:r>
            <a:r>
              <a:rPr lang="ru-RU" sz="2700" dirty="0"/>
              <a:t>«ПО ФОРМИРОВАНИЮ ГРУПП РИСКА РАЗВИТИЯ ПРОФЕССИОНАЛЬНЫХ ЗАБОЛЕВАНИЙ НА ОСНОВЕ РЕЗУЛЬТАТОВ ПРЕДВАРИТЕЛЬНЫХ И ПЕРИОДИЧЕСКИХ МЕДИЦИНСКИХ ОСМОТРОВ» (Медико-профилактическая технология). Москва, 2024. 38 с.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068960"/>
            <a:ext cx="8229600" cy="3600400"/>
          </a:xfrm>
        </p:spPr>
        <p:txBody>
          <a:bodyPr>
            <a:normAutofit fontScale="70000" lnSpcReduction="20000"/>
          </a:bodyPr>
          <a:lstStyle/>
          <a:p>
            <a:pPr>
              <a:spcBef>
                <a:spcPts val="0"/>
              </a:spcBef>
            </a:pPr>
            <a:r>
              <a:rPr lang="ru-RU" dirty="0"/>
              <a:t>Болезни, связанные с условиями труда (</a:t>
            </a:r>
            <a:r>
              <a:rPr lang="ru-RU" b="1" dirty="0"/>
              <a:t>БСУТ</a:t>
            </a:r>
            <a:r>
              <a:rPr lang="ru-RU" dirty="0" smtClean="0"/>
              <a:t>)</a:t>
            </a:r>
          </a:p>
          <a:p>
            <a:pPr>
              <a:spcBef>
                <a:spcPts val="0"/>
              </a:spcBef>
            </a:pPr>
            <a:r>
              <a:rPr lang="ru-RU" dirty="0" smtClean="0"/>
              <a:t>Профпатолог </a:t>
            </a:r>
            <a:r>
              <a:rPr lang="ru-RU" dirty="0"/>
              <a:t>разрабатывает </a:t>
            </a:r>
            <a:r>
              <a:rPr lang="ru-RU" b="1" i="1" dirty="0"/>
              <a:t>меры медицинской профилактики</a:t>
            </a:r>
            <a:r>
              <a:rPr lang="ru-RU" dirty="0"/>
              <a:t>, а работодатель </a:t>
            </a:r>
            <a:r>
              <a:rPr lang="ru-RU" dirty="0" smtClean="0"/>
              <a:t>- </a:t>
            </a:r>
            <a:r>
              <a:rPr lang="ru-RU" b="1" i="1" dirty="0" smtClean="0"/>
              <a:t>общегигиенические </a:t>
            </a:r>
            <a:r>
              <a:rPr lang="ru-RU" b="1" i="1" dirty="0"/>
              <a:t>профилактические мероприятия</a:t>
            </a:r>
            <a:r>
              <a:rPr lang="ru-RU" dirty="0"/>
              <a:t>. Для </a:t>
            </a:r>
            <a:r>
              <a:rPr lang="ru-RU" dirty="0" smtClean="0"/>
              <a:t>работающих, отнесенных </a:t>
            </a:r>
            <a:r>
              <a:rPr lang="ru-RU" dirty="0"/>
              <a:t>к 3, 4 и 5 группам риска, разрабатываются </a:t>
            </a:r>
            <a:r>
              <a:rPr lang="ru-RU" b="1" i="1" dirty="0" smtClean="0"/>
              <a:t>индивидуальные программы </a:t>
            </a:r>
            <a:r>
              <a:rPr lang="ru-RU" b="1" i="1" dirty="0"/>
              <a:t>профилактики и реабилитации</a:t>
            </a:r>
            <a:r>
              <a:rPr lang="ru-RU" dirty="0"/>
              <a:t>.</a:t>
            </a:r>
            <a:endParaRPr lang="ru-RU" dirty="0" smtClean="0"/>
          </a:p>
          <a:p>
            <a:pPr>
              <a:spcBef>
                <a:spcPts val="0"/>
              </a:spcBef>
            </a:pPr>
            <a:r>
              <a:rPr lang="ru-RU" dirty="0" smtClean="0"/>
              <a:t>Разработанная </a:t>
            </a:r>
            <a:r>
              <a:rPr lang="ru-RU" dirty="0"/>
              <a:t>(при необходимости) индивидуальная программа </a:t>
            </a:r>
            <a:r>
              <a:rPr lang="ru-RU" dirty="0" smtClean="0"/>
              <a:t>профилактики и </a:t>
            </a:r>
            <a:r>
              <a:rPr lang="ru-RU" dirty="0"/>
              <a:t>реабилитации </a:t>
            </a:r>
            <a:r>
              <a:rPr lang="ru-RU" sz="4000" b="1" dirty="0"/>
              <a:t>должна в обязательном порядке выполняться работником</a:t>
            </a:r>
            <a:r>
              <a:rPr lang="ru-RU" sz="4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3213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850106"/>
          </a:xfrm>
        </p:spPr>
        <p:txBody>
          <a:bodyPr>
            <a:normAutofit fontScale="90000"/>
          </a:bodyPr>
          <a:lstStyle/>
          <a:p>
            <a:r>
              <a:rPr lang="ru-RU" sz="2700" dirty="0"/>
              <a:t>Общая организационная схема управления здоровьем работающих в контакте с ВОПФ с использованием</a:t>
            </a:r>
            <a:br>
              <a:rPr lang="ru-RU" sz="2700" dirty="0"/>
            </a:br>
            <a:r>
              <a:rPr lang="ru-RU" sz="2700" dirty="0"/>
              <a:t>разработанной методологии ФГР ПЗ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56792"/>
            <a:ext cx="8772351" cy="5043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9036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/>
              <a:t>МР «ПО ФОРМИРОВАНИЮ ГРУПП РИСКА </a:t>
            </a:r>
            <a:r>
              <a:rPr lang="ru-RU" sz="3200" b="1" dirty="0" smtClean="0"/>
              <a:t>...»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/>
          </a:bodyPr>
          <a:lstStyle/>
          <a:p>
            <a:r>
              <a:rPr lang="ru-RU" dirty="0" smtClean="0"/>
              <a:t>Профилактика</a:t>
            </a:r>
            <a:r>
              <a:rPr lang="ru-RU" dirty="0"/>
              <a:t>, в первую </a:t>
            </a:r>
            <a:r>
              <a:rPr lang="ru-RU" dirty="0" smtClean="0"/>
              <a:t>очередь, направлена </a:t>
            </a:r>
            <a:r>
              <a:rPr lang="ru-RU" dirty="0"/>
              <a:t>на снижение нездоровья и предупреждение смерти, а </a:t>
            </a:r>
            <a:r>
              <a:rPr lang="ru-RU" b="1" dirty="0"/>
              <a:t>не на </a:t>
            </a:r>
            <a:r>
              <a:rPr lang="ru-RU" b="1" dirty="0" smtClean="0"/>
              <a:t>экономию денежных </a:t>
            </a:r>
            <a:r>
              <a:rPr lang="ru-RU" b="1" dirty="0"/>
              <a:t>средств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smtClean="0"/>
              <a:t>При </a:t>
            </a:r>
            <a:r>
              <a:rPr lang="ru-RU" dirty="0"/>
              <a:t>этом принцип адекватности </a:t>
            </a:r>
            <a:r>
              <a:rPr lang="ru-RU" dirty="0" smtClean="0"/>
              <a:t>профилактики предусматривает </a:t>
            </a:r>
            <a:r>
              <a:rPr lang="ru-RU" dirty="0"/>
              <a:t>реализацию профилактических мер на </a:t>
            </a:r>
            <a:r>
              <a:rPr lang="ru-RU" b="1" dirty="0" smtClean="0"/>
              <a:t>индивидуальном, коллективном </a:t>
            </a:r>
            <a:r>
              <a:rPr lang="ru-RU" b="1" dirty="0"/>
              <a:t>и государственном уровне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4339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Профильная комиссия МЗ РФ «Профпатология» 03.12.24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/>
              <a:t>Куликова И.Б</a:t>
            </a:r>
            <a:r>
              <a:rPr lang="ru-RU" dirty="0"/>
              <a:t>. - </a:t>
            </a:r>
            <a:r>
              <a:rPr lang="ru-RU" sz="2800" dirty="0"/>
              <a:t>директор департамента организации экстренной медицинской помощи и управления рисками здоровью МЗ РФ</a:t>
            </a:r>
          </a:p>
          <a:p>
            <a:r>
              <a:rPr lang="ru-RU" dirty="0" smtClean="0"/>
              <a:t>645 профпатологов, 45 ЦПП в системе МЗ РФ</a:t>
            </a:r>
          </a:p>
          <a:p>
            <a:r>
              <a:rPr lang="ru-RU" dirty="0"/>
              <a:t>Количество работающих, проходящих ОМО (2021-23гг.) – 7,2 – 8,0 </a:t>
            </a:r>
            <a:r>
              <a:rPr lang="ru-RU" dirty="0" smtClean="0"/>
              <a:t>млн</a:t>
            </a:r>
            <a:endParaRPr lang="ru-RU" dirty="0"/>
          </a:p>
          <a:p>
            <a:r>
              <a:rPr lang="ru-RU" dirty="0" smtClean="0"/>
              <a:t>Приказ от 18.02.22 90н (эл. сан. книжки) – работа по регионам продлена до 01.09.25г</a:t>
            </a:r>
          </a:p>
          <a:p>
            <a:r>
              <a:rPr lang="ru-RU" dirty="0" smtClean="0"/>
              <a:t>МР по проф. рискам утверждены МЗ РФ</a:t>
            </a:r>
          </a:p>
          <a:p>
            <a:r>
              <a:rPr lang="ru-RU" dirty="0" smtClean="0"/>
              <a:t>Цифровая трансформация</a:t>
            </a:r>
          </a:p>
          <a:p>
            <a:r>
              <a:rPr lang="ru-RU" b="1" dirty="0" smtClean="0"/>
              <a:t>Диспансеризация </a:t>
            </a:r>
            <a:r>
              <a:rPr lang="ru-RU" b="1" dirty="0"/>
              <a:t>на раб. месте по тарифам ОМС</a:t>
            </a:r>
            <a:r>
              <a:rPr lang="ru-RU" dirty="0"/>
              <a:t>, выездная форма для </a:t>
            </a:r>
            <a:r>
              <a:rPr lang="ru-RU" dirty="0" smtClean="0"/>
              <a:t>МО</a:t>
            </a:r>
            <a:r>
              <a:rPr lang="ru-RU" dirty="0"/>
              <a:t>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089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Диспансеризация </a:t>
            </a:r>
            <a:r>
              <a:rPr lang="ru-RU" dirty="0"/>
              <a:t>на работе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052736"/>
            <a:ext cx="7593801" cy="5544616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/>
              <a:t>С 2024 </a:t>
            </a:r>
            <a:r>
              <a:rPr lang="ru-RU" dirty="0"/>
              <a:t>года диспансеризацию можно пройти по месту работы — по желанию. </a:t>
            </a:r>
            <a:r>
              <a:rPr lang="ru-RU" b="1" i="1" dirty="0" smtClean="0"/>
              <a:t>Для </a:t>
            </a:r>
            <a:r>
              <a:rPr lang="ru-RU" b="1" i="1" dirty="0"/>
              <a:t>диспансеризации на работе в систему ОМС ввели новый тариф</a:t>
            </a:r>
            <a:r>
              <a:rPr lang="ru-RU" dirty="0"/>
              <a:t>.</a:t>
            </a:r>
          </a:p>
          <a:p>
            <a:r>
              <a:rPr lang="ru-RU" dirty="0"/>
              <a:t>«</a:t>
            </a:r>
            <a:r>
              <a:rPr lang="ru-RU" b="1" i="1" dirty="0"/>
              <a:t>Мы предусмотрели в программе с отдельным тарифом диспансеризацию мужчин и женщин по оценке их репродуктивного здоровья. Для приближения к работающим гражданам медицинской помощи со следующего года вводим с отдельным тарифом системы ОМС диспансерное наблюдение за работающими»</a:t>
            </a:r>
            <a:r>
              <a:rPr lang="ru-RU" dirty="0"/>
              <a:t>,— рассказала </a:t>
            </a:r>
            <a:r>
              <a:rPr lang="ru-RU" dirty="0" smtClean="0"/>
              <a:t>Голикова Т.А. в </a:t>
            </a:r>
            <a:r>
              <a:rPr lang="ru-RU" dirty="0"/>
              <a:t>ходе конгресса «Национальное здравоохранение», который </a:t>
            </a:r>
            <a:r>
              <a:rPr lang="ru-RU" dirty="0" smtClean="0"/>
              <a:t>проходил </a:t>
            </a:r>
            <a:r>
              <a:rPr lang="ru-RU" dirty="0"/>
              <a:t>на ВДНХ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Как уточнила вице-премьер, </a:t>
            </a:r>
            <a:r>
              <a:rPr lang="ru-RU" b="1" i="1" dirty="0"/>
              <a:t>диспансерное наблюдение на рабочем месте может быть организовано как медицинским подразделением самого работодателя при взаимодействии с ближайшим медучреждением, так и через заключение договора с </a:t>
            </a:r>
            <a:r>
              <a:rPr lang="ru-RU" b="1" i="1" dirty="0" err="1"/>
              <a:t>медорганизацией</a:t>
            </a:r>
            <a:r>
              <a:rPr lang="ru-RU" dirty="0"/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6253" y="3933056"/>
            <a:ext cx="1947747" cy="2753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555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773963"/>
            <a:ext cx="8229600" cy="3888431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Две </a:t>
            </a:r>
            <a:r>
              <a:rPr lang="ru-RU" dirty="0"/>
              <a:t>титульные лекции – академика РАН Игоря Валентиновича </a:t>
            </a:r>
            <a:r>
              <a:rPr lang="ru-RU" dirty="0" err="1" smtClean="0"/>
              <a:t>Бухтиярова</a:t>
            </a:r>
            <a:r>
              <a:rPr lang="ru-RU" dirty="0" smtClean="0"/>
              <a:t> «</a:t>
            </a:r>
            <a:r>
              <a:rPr lang="ru-RU" b="1" dirty="0"/>
              <a:t>100 лет на страже здоровья работников </a:t>
            </a:r>
            <a:r>
              <a:rPr lang="ru-RU" dirty="0"/>
              <a:t>(к Юбилею ФГБНУ «Научно-исследовательский институт медицины труда имени академика Н.Ф. Измерова</a:t>
            </a:r>
            <a:r>
              <a:rPr lang="ru-RU" dirty="0" smtClean="0"/>
              <a:t>»)» и </a:t>
            </a:r>
            <a:r>
              <a:rPr lang="ru-RU" dirty="0"/>
              <a:t>доктора медицинских наук Марины Петровны </a:t>
            </a:r>
            <a:r>
              <a:rPr lang="ru-RU" dirty="0" err="1"/>
              <a:t>Сутунковой</a:t>
            </a:r>
            <a:r>
              <a:rPr lang="ru-RU" dirty="0"/>
              <a:t> на тему «</a:t>
            </a:r>
            <a:r>
              <a:rPr lang="ru-RU" b="1" dirty="0"/>
              <a:t>Научная деятельность Бориса Тихоновича </a:t>
            </a:r>
            <a:r>
              <a:rPr lang="ru-RU" b="1" dirty="0" err="1"/>
              <a:t>Величковского</a:t>
            </a:r>
            <a:r>
              <a:rPr lang="ru-RU" b="1" dirty="0"/>
              <a:t> </a:t>
            </a:r>
            <a:r>
              <a:rPr lang="ru-RU" dirty="0"/>
              <a:t>(к 100-летию со дня рождения</a:t>
            </a:r>
            <a:r>
              <a:rPr lang="ru-RU" dirty="0" smtClean="0"/>
              <a:t>);</a:t>
            </a:r>
          </a:p>
          <a:p>
            <a:r>
              <a:rPr lang="ru-RU" dirty="0"/>
              <a:t>В рамках программы проведены: </a:t>
            </a:r>
            <a:r>
              <a:rPr lang="ru-RU" b="1" dirty="0"/>
              <a:t>пленарное заседание, 7 </a:t>
            </a:r>
            <a:r>
              <a:rPr lang="ru-RU" b="1" dirty="0" smtClean="0"/>
              <a:t>симпозиумов, 6 </a:t>
            </a:r>
            <a:r>
              <a:rPr lang="ru-RU" b="1" dirty="0"/>
              <a:t>круглых столов, образовательный семинар </a:t>
            </a:r>
            <a:r>
              <a:rPr lang="ru-RU" dirty="0"/>
              <a:t>по системе непрерывного медицинского и фармацевтического образования (НМО) на тему «Современные направления исследований в медицине труда: теория и практика</a:t>
            </a:r>
            <a:r>
              <a:rPr lang="ru-RU" dirty="0" smtClean="0"/>
              <a:t>».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9382" y="0"/>
            <a:ext cx="4372430" cy="2636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188640"/>
            <a:ext cx="446449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 26 по 29 сентября 2023 года в Нижнем Новгороде прошёл 17-й Российский Национальный Конгресс с международным участием «</a:t>
            </a:r>
            <a:r>
              <a:rPr lang="ru-RU" dirty="0" smtClean="0"/>
              <a:t>ПРОФЕССИЯ и </a:t>
            </a:r>
            <a:r>
              <a:rPr lang="ru-RU" dirty="0"/>
              <a:t>ЗДОРОВЬЕ</a:t>
            </a:r>
            <a:r>
              <a:rPr lang="ru-RU" dirty="0" smtClean="0"/>
              <a:t>».</a:t>
            </a:r>
            <a:r>
              <a:rPr lang="ru-RU" dirty="0"/>
              <a:t> </a:t>
            </a:r>
            <a:r>
              <a:rPr lang="ru-RU" dirty="0" smtClean="0"/>
              <a:t>Более </a:t>
            </a:r>
            <a:r>
              <a:rPr lang="ru-RU" dirty="0"/>
              <a:t>550 участников, среди которых гигиенисты труда и врачи-профпатологи, специалисты в области </a:t>
            </a:r>
            <a:r>
              <a:rPr lang="ru-RU" dirty="0" smtClean="0"/>
              <a:t>охраны труда, специалисты НИИ и центров профпатологии, ВУЗов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86866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Бухтияров И.В. – </a:t>
            </a:r>
            <a:r>
              <a:rPr lang="ru-RU" sz="3100" dirty="0" smtClean="0"/>
              <a:t>гл. внештатный специалист профпатолог МЗ РФ, директор НИИ МТ</a:t>
            </a:r>
            <a:endParaRPr lang="ru-RU" sz="3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40560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Попытка провести диспансеризацию на рабочем месте сотрудников института силами собственной клиники, но за счет ОМС; </a:t>
            </a:r>
          </a:p>
          <a:p>
            <a:r>
              <a:rPr lang="ru-RU" dirty="0" smtClean="0"/>
              <a:t>Проблемы </a:t>
            </a:r>
            <a:r>
              <a:rPr lang="ru-RU" dirty="0"/>
              <a:t>с </a:t>
            </a:r>
            <a:r>
              <a:rPr lang="ru-RU" dirty="0" smtClean="0"/>
              <a:t>внештатными специалистами профпатологами по регионам;</a:t>
            </a:r>
          </a:p>
          <a:p>
            <a:r>
              <a:rPr lang="ru-RU" dirty="0" smtClean="0"/>
              <a:t>Перерабатываются приказы МЗ РФ №№ 911, 29, 36, 282, 417;</a:t>
            </a:r>
          </a:p>
          <a:p>
            <a:r>
              <a:rPr lang="ru-RU" dirty="0" smtClean="0"/>
              <a:t>Врачи – эксперты по профпатологии в системе МЗ РФ – официально 3 специалиста;</a:t>
            </a:r>
          </a:p>
          <a:p>
            <a:r>
              <a:rPr lang="ru-RU" dirty="0" smtClean="0"/>
              <a:t>Следующий конгресс «Профессия и здоровье» – сентябрь 2025 года, г. Красноярск.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2156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Федеральные клинические рекомендации по профпатологии</a:t>
            </a:r>
            <a:r>
              <a:rPr lang="ru-RU" dirty="0" smtClean="0"/>
              <a:t>: - утверждены – по </a:t>
            </a:r>
            <a:r>
              <a:rPr lang="ru-RU" b="1" dirty="0" smtClean="0"/>
              <a:t>ПНСТ</a:t>
            </a:r>
            <a:r>
              <a:rPr lang="ru-RU" dirty="0" smtClean="0"/>
              <a:t>, по ряду других клинических форм, наиболее частых в РФ, – в работе (Стрижаков </a:t>
            </a:r>
            <a:r>
              <a:rPr lang="ru-RU" dirty="0"/>
              <a:t>Л.А. - </a:t>
            </a:r>
            <a:r>
              <a:rPr lang="ru-RU" sz="2800" dirty="0"/>
              <a:t>руководитель центра профпатологии  МЗ </a:t>
            </a:r>
            <a:r>
              <a:rPr lang="ru-RU" sz="2800" dirty="0" smtClean="0"/>
              <a:t>РФ</a:t>
            </a:r>
            <a:r>
              <a:rPr lang="ru-RU" dirty="0" smtClean="0"/>
              <a:t>)</a:t>
            </a:r>
            <a:endParaRPr lang="ru-RU" dirty="0"/>
          </a:p>
          <a:p>
            <a:endParaRPr lang="ru-RU" dirty="0" smtClean="0"/>
          </a:p>
          <a:p>
            <a:r>
              <a:rPr lang="ru-RU" b="1" dirty="0"/>
              <a:t>Разрабатывается стандарт врача-терапевта </a:t>
            </a:r>
            <a:r>
              <a:rPr lang="ru-RU" dirty="0"/>
              <a:t>участкового цехового (</a:t>
            </a:r>
            <a:r>
              <a:rPr lang="ru-RU" sz="2600" dirty="0" err="1" smtClean="0"/>
              <a:t>изм</a:t>
            </a:r>
            <a:r>
              <a:rPr lang="ru-RU" sz="2600" dirty="0" smtClean="0"/>
              <a:t>-я </a:t>
            </a:r>
            <a:r>
              <a:rPr lang="ru-RU" sz="2600" dirty="0"/>
              <a:t>в приказ МЗ РФ 541,</a:t>
            </a:r>
            <a:r>
              <a:rPr lang="ru-RU" dirty="0"/>
              <a:t> работает 85 врачей, в СССР было 10000 цеховых врачей), дорабатываются требования по организации здравпункта на предприятии (Жеглова А.В. - </a:t>
            </a:r>
            <a:r>
              <a:rPr lang="ru-RU" sz="2800" dirty="0"/>
              <a:t>главный </a:t>
            </a:r>
            <a:r>
              <a:rPr lang="ru-RU" sz="2800" dirty="0" err="1"/>
              <a:t>н.с</a:t>
            </a:r>
            <a:r>
              <a:rPr lang="ru-RU" sz="2800" dirty="0"/>
              <a:t>. НИИ МТ</a:t>
            </a:r>
            <a:r>
              <a:rPr lang="ru-RU" dirty="0"/>
              <a:t>) ;</a:t>
            </a:r>
          </a:p>
        </p:txBody>
      </p:sp>
    </p:spTree>
    <p:extLst>
      <p:ext uri="{BB962C8B-B14F-4D97-AF65-F5344CB8AC3E}">
        <p14:creationId xmlns:p14="http://schemas.microsoft.com/office/powerpoint/2010/main" val="2085600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60648"/>
            <a:ext cx="8640960" cy="6192688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Доработка </a:t>
            </a:r>
            <a:r>
              <a:rPr lang="ru-RU" sz="2400" b="1" dirty="0"/>
              <a:t>перечня проф. заболеваний </a:t>
            </a:r>
            <a:r>
              <a:rPr lang="ru-RU" sz="2400" dirty="0"/>
              <a:t>в соответствии с МКБ-10, планируется приложение по </a:t>
            </a:r>
            <a:r>
              <a:rPr lang="ru-RU" sz="2400" dirty="0" smtClean="0"/>
              <a:t>канцерогенам </a:t>
            </a:r>
            <a:r>
              <a:rPr lang="ru-RU" sz="2000" dirty="0" smtClean="0"/>
              <a:t>(</a:t>
            </a:r>
            <a:r>
              <a:rPr lang="ru-RU" sz="2000" dirty="0" err="1" smtClean="0"/>
              <a:t>Саркоппель</a:t>
            </a:r>
            <a:r>
              <a:rPr lang="ru-RU" sz="2000" dirty="0" smtClean="0"/>
              <a:t> </a:t>
            </a:r>
            <a:r>
              <a:rPr lang="ru-RU" sz="2000" dirty="0"/>
              <a:t>Л.М. – зав. отделением  клиники НИИ </a:t>
            </a:r>
            <a:r>
              <a:rPr lang="ru-RU" sz="2000" dirty="0" smtClean="0"/>
              <a:t>МТ) </a:t>
            </a:r>
            <a:endParaRPr lang="ru-RU" sz="2000" dirty="0"/>
          </a:p>
          <a:p>
            <a:r>
              <a:rPr lang="ru-RU" sz="2000" b="1" dirty="0"/>
              <a:t>Н</a:t>
            </a:r>
            <a:r>
              <a:rPr lang="ru-RU" sz="2400" b="1" dirty="0" smtClean="0"/>
              <a:t>едостаточное </a:t>
            </a:r>
            <a:r>
              <a:rPr lang="ru-RU" sz="2400" b="1" dirty="0"/>
              <a:t>количество учебных часов для студентов </a:t>
            </a:r>
            <a:r>
              <a:rPr lang="ru-RU" sz="2400" dirty="0"/>
              <a:t>по профпатологии (лечебник – 72 часа, из них 50% самостоятельная подготовка); частные образовательные организации – продажа документов об </a:t>
            </a:r>
            <a:r>
              <a:rPr lang="ru-RU" sz="2400" dirty="0" smtClean="0"/>
              <a:t>образовании (</a:t>
            </a:r>
            <a:r>
              <a:rPr lang="ru-RU" sz="2000" dirty="0" err="1" smtClean="0"/>
              <a:t>Потеряева</a:t>
            </a:r>
            <a:r>
              <a:rPr lang="ru-RU" sz="2000" dirty="0" smtClean="0"/>
              <a:t> Л.М. – гл. внештатный специалист профпатолог Сибирского ФО) </a:t>
            </a:r>
          </a:p>
          <a:p>
            <a:r>
              <a:rPr lang="ru-RU" sz="2400" b="1" dirty="0"/>
              <a:t>Н</a:t>
            </a:r>
            <a:r>
              <a:rPr lang="ru-RU" sz="2400" b="1" dirty="0" smtClean="0"/>
              <a:t>ормирование </a:t>
            </a:r>
            <a:r>
              <a:rPr lang="ru-RU" sz="2400" b="1" dirty="0"/>
              <a:t>труда врача-профпатолога </a:t>
            </a:r>
            <a:r>
              <a:rPr lang="ru-RU" sz="2400" dirty="0"/>
              <a:t>по нормам 1999 года не соответствует современной действительности (МР 99/40 от </a:t>
            </a:r>
            <a:r>
              <a:rPr lang="ru-RU" sz="2400" dirty="0" smtClean="0"/>
              <a:t>11.03.99, </a:t>
            </a:r>
            <a:r>
              <a:rPr lang="ru-RU" sz="2000" dirty="0" smtClean="0"/>
              <a:t>Панова </a:t>
            </a:r>
            <a:r>
              <a:rPr lang="ru-RU" sz="2000" dirty="0"/>
              <a:t>И.В. - гл. внештатный специалист профпатолог Центрального ФО</a:t>
            </a:r>
            <a:r>
              <a:rPr lang="ru-RU" sz="2400" dirty="0" smtClean="0"/>
              <a:t>).</a:t>
            </a:r>
          </a:p>
          <a:p>
            <a:r>
              <a:rPr lang="ru-RU" sz="2400" b="1" dirty="0"/>
              <a:t>Активное внедрение принципов цеховой медицины</a:t>
            </a:r>
            <a:r>
              <a:rPr lang="ru-RU" sz="2400" dirty="0"/>
              <a:t>, успехи в выявлении </a:t>
            </a:r>
            <a:r>
              <a:rPr lang="ru-RU" sz="2400" dirty="0" err="1"/>
              <a:t>онко</a:t>
            </a:r>
            <a:r>
              <a:rPr lang="ru-RU" sz="2400" dirty="0"/>
              <a:t>-заболеваний проф. этиологии (6% по ФМБА), </a:t>
            </a:r>
            <a:r>
              <a:rPr lang="ru-RU" sz="2400" dirty="0" err="1"/>
              <a:t>Кретов</a:t>
            </a:r>
            <a:r>
              <a:rPr lang="ru-RU" sz="2400" dirty="0"/>
              <a:t> А.С. - </a:t>
            </a:r>
            <a:r>
              <a:rPr lang="ru-RU" sz="2000" dirty="0"/>
              <a:t>руководитель Центра профпатологии ФГБУ ГНЦ ФМБЦ им. А.И. </a:t>
            </a:r>
            <a:r>
              <a:rPr lang="ru-RU" sz="2000" dirty="0" err="1"/>
              <a:t>Бурназяна</a:t>
            </a:r>
            <a:r>
              <a:rPr lang="ru-RU" sz="2000" dirty="0"/>
              <a:t> ФМБА. </a:t>
            </a:r>
          </a:p>
        </p:txBody>
      </p:sp>
    </p:spTree>
    <p:extLst>
      <p:ext uri="{BB962C8B-B14F-4D97-AF65-F5344CB8AC3E}">
        <p14:creationId xmlns:p14="http://schemas.microsoft.com/office/powerpoint/2010/main" val="2231688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6120680"/>
          </a:xfrm>
        </p:spPr>
        <p:txBody>
          <a:bodyPr>
            <a:normAutofit/>
          </a:bodyPr>
          <a:lstStyle/>
          <a:p>
            <a:r>
              <a:rPr lang="ru-RU" b="1" dirty="0" smtClean="0"/>
              <a:t>Круглый стол по профессиональному раку</a:t>
            </a:r>
          </a:p>
          <a:p>
            <a:pPr>
              <a:buFontTx/>
              <a:buChar char="-"/>
            </a:pPr>
            <a:r>
              <a:rPr lang="ru-RU" sz="2800" dirty="0" smtClean="0"/>
              <a:t>выявляется в РФ 20-30 случаев проф. рака в год, </a:t>
            </a:r>
          </a:p>
          <a:p>
            <a:pPr>
              <a:buFontTx/>
              <a:buChar char="-"/>
            </a:pPr>
            <a:r>
              <a:rPr lang="ru-RU" sz="2800" dirty="0" smtClean="0"/>
              <a:t>активная работа с онкологами посредством ЕГИСЗ позволяет повысить выявляемость в 100 раз, в </a:t>
            </a:r>
            <a:r>
              <a:rPr lang="ru-RU" sz="2800" dirty="0" err="1" smtClean="0"/>
              <a:t>т.ч</a:t>
            </a:r>
            <a:r>
              <a:rPr lang="ru-RU" sz="2800" dirty="0" smtClean="0"/>
              <a:t>. посмертные случаи.</a:t>
            </a:r>
          </a:p>
          <a:p>
            <a:r>
              <a:rPr lang="ru-RU" sz="2800" dirty="0"/>
              <a:t>«</a:t>
            </a:r>
            <a:r>
              <a:rPr lang="ru-RU" sz="2800" b="1" dirty="0"/>
              <a:t>Лишь 7% российских компаний комплексно подходят к вопросу здоровья сотрудников: проводят диспансеризацию и </a:t>
            </a:r>
            <a:r>
              <a:rPr lang="ru-RU" sz="2800" b="1" dirty="0" err="1"/>
              <a:t>профосмотры</a:t>
            </a:r>
            <a:r>
              <a:rPr lang="ru-RU" sz="2800" b="1" dirty="0"/>
              <a:t>, лечение и реабилитацию</a:t>
            </a:r>
            <a:r>
              <a:rPr lang="ru-RU" sz="2800" dirty="0"/>
              <a:t>» - </a:t>
            </a:r>
            <a:r>
              <a:rPr lang="ru-RU" sz="2400" dirty="0"/>
              <a:t>глава проекта «Корпоративное благополучие» Иван Рыбаков (газета «Коммерсант»)</a:t>
            </a:r>
            <a:r>
              <a:rPr lang="ru-RU" sz="2800" dirty="0"/>
              <a:t>.</a:t>
            </a:r>
          </a:p>
          <a:p>
            <a:endParaRPr lang="ru-RU" sz="2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328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4270"/>
            <a:ext cx="9102608" cy="5501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3445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3775"/>
          </a:xfrm>
        </p:spPr>
        <p:txBody>
          <a:bodyPr/>
          <a:lstStyle/>
          <a:p>
            <a:pPr eaLnBrk="1" hangingPunct="1"/>
            <a:r>
              <a:rPr lang="ru-RU" altLang="ru-RU" b="1" smtClean="0"/>
              <a:t>Спасибо за внимание</a:t>
            </a:r>
          </a:p>
        </p:txBody>
      </p:sp>
      <p:pic>
        <p:nvPicPr>
          <p:cNvPr id="2048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1488" y="1079500"/>
            <a:ext cx="8277225" cy="5518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387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/>
              <a:t>Национальный профиль РФ по охране здоровья </a:t>
            </a:r>
            <a:r>
              <a:rPr lang="ru-RU" sz="4000" dirty="0" smtClean="0"/>
              <a:t>работающих</a:t>
            </a:r>
            <a:r>
              <a:rPr lang="ru-RU" sz="4000" dirty="0"/>
              <a:t> </a:t>
            </a:r>
            <a:r>
              <a:rPr lang="ru-RU" sz="2700" dirty="0"/>
              <a:t>(Бухтияров И.В., 2023)</a:t>
            </a:r>
          </a:p>
        </p:txBody>
      </p:sp>
      <p:sp>
        <p:nvSpPr>
          <p:cNvPr id="4" name="Овал 3"/>
          <p:cNvSpPr/>
          <p:nvPr/>
        </p:nvSpPr>
        <p:spPr>
          <a:xfrm>
            <a:off x="468313" y="2449513"/>
            <a:ext cx="2879725" cy="187166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Целевые ориентиры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95738" y="1730375"/>
            <a:ext cx="4392612" cy="7191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ru-RU" altLang="ru-RU" sz="2400" smtClean="0">
                <a:solidFill>
                  <a:srgbClr val="FFFFFF"/>
                </a:solidFill>
              </a:rPr>
              <a:t>Улучшение состояния здоровья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95738" y="2636838"/>
            <a:ext cx="4608512" cy="8921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/>
              <a:t>Снижение общей и профессиональной заболеваемости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995738" y="3860800"/>
            <a:ext cx="3960812" cy="10731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ru-RU" altLang="ru-RU" smtClean="0">
                <a:solidFill>
                  <a:srgbClr val="FFFFFF"/>
                </a:solidFill>
              </a:rPr>
              <a:t>Увеличение средней продолжительности жизни трудоспособного населения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844675" y="5084763"/>
            <a:ext cx="5319713" cy="14398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/>
              <a:t>Уменьшение трудопотерь по здоровью, инвалидности и преждевременной смертности </a:t>
            </a:r>
            <a:endParaRPr lang="ru-RU" sz="2400" dirty="0"/>
          </a:p>
        </p:txBody>
      </p:sp>
      <p:sp>
        <p:nvSpPr>
          <p:cNvPr id="13" name="Стрелка вправо 12"/>
          <p:cNvSpPr/>
          <p:nvPr/>
        </p:nvSpPr>
        <p:spPr>
          <a:xfrm>
            <a:off x="3187224" y="4149725"/>
            <a:ext cx="719138" cy="5032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3348038" y="3068638"/>
            <a:ext cx="647700" cy="4603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3276600" y="1844675"/>
            <a:ext cx="647700" cy="431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2124075" y="4434487"/>
            <a:ext cx="431800" cy="5048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9788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672"/>
            <a:ext cx="9107421" cy="5976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4821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7" y="476672"/>
            <a:ext cx="9130475" cy="5976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7965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09" y="404664"/>
            <a:ext cx="9085173" cy="6048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655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87" y="692696"/>
            <a:ext cx="9099081" cy="576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516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20688"/>
            <a:ext cx="9169162" cy="576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56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60648"/>
            <a:ext cx="8856984" cy="64807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b="1" i="1" dirty="0"/>
              <a:t>Система обязательного социального страхования от несчастных случаев на производстве и профессиональных заболеваний на современном этапе </a:t>
            </a:r>
            <a:r>
              <a:rPr lang="ru-RU" sz="2200" dirty="0"/>
              <a:t>Горохова С.Н. (СФ)</a:t>
            </a:r>
          </a:p>
          <a:p>
            <a:r>
              <a:rPr lang="ru-RU" sz="2200" dirty="0"/>
              <a:t>Отмечен перерасход средств СФ на предупредительные меры, но при этом запущен </a:t>
            </a:r>
            <a:r>
              <a:rPr lang="ru-RU" sz="2200" b="1" i="1" dirty="0"/>
              <a:t>пилотный проект «профилактическое лечение» </a:t>
            </a:r>
            <a:r>
              <a:rPr lang="ru-RU" sz="2200" dirty="0"/>
              <a:t>для лиц 4-х групп - риск ВБ, радикулопатии, НСТ, воздействия пыли. У 78% - улучшение.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200" b="1" i="1" dirty="0" smtClean="0"/>
              <a:t>Проблемы </a:t>
            </a:r>
            <a:r>
              <a:rPr lang="ru-RU" sz="2200" b="1" i="1" dirty="0"/>
              <a:t>здоровья населения трудоспособного возраста  </a:t>
            </a:r>
            <a:endParaRPr lang="ru-RU" sz="2200" b="1" i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200" dirty="0" smtClean="0"/>
              <a:t>Тихонова Г.И. </a:t>
            </a:r>
            <a:r>
              <a:rPr lang="ru-RU" sz="2200" dirty="0"/>
              <a:t>(Москва)</a:t>
            </a:r>
          </a:p>
          <a:p>
            <a:pPr>
              <a:spcBef>
                <a:spcPts val="0"/>
              </a:spcBef>
            </a:pPr>
            <a:r>
              <a:rPr lang="ru-RU" sz="2200" b="1" dirty="0" smtClean="0"/>
              <a:t>Смертность </a:t>
            </a:r>
            <a:r>
              <a:rPr lang="ru-RU" sz="2200" b="1" dirty="0"/>
              <a:t>в трудоспособном </a:t>
            </a:r>
            <a:r>
              <a:rPr lang="ru-RU" sz="2200" dirty="0"/>
              <a:t>возрасте в РФ выше в 3 раза, чем в Европе (у женщин – в 2,4 раза). </a:t>
            </a:r>
            <a:r>
              <a:rPr lang="ru-RU" sz="2200" i="1" dirty="0"/>
              <a:t>Хуже всего в возрастной группе 30-45 лет: у м. выше до 4-5 раз, у ж. - до 3-3,5 раз</a:t>
            </a:r>
            <a:r>
              <a:rPr lang="ru-RU" sz="2200" dirty="0"/>
              <a:t>. </a:t>
            </a:r>
            <a:endParaRPr lang="ru-RU" sz="2200" dirty="0" smtClean="0"/>
          </a:p>
          <a:p>
            <a:pPr>
              <a:spcBef>
                <a:spcPts val="0"/>
              </a:spcBef>
            </a:pPr>
            <a:r>
              <a:rPr lang="ru-RU" sz="2200" b="1" dirty="0" smtClean="0"/>
              <a:t>Заболеваемость с </a:t>
            </a:r>
            <a:r>
              <a:rPr lang="ru-RU" sz="2200" b="1" dirty="0"/>
              <a:t>ВУТ</a:t>
            </a:r>
            <a:r>
              <a:rPr lang="ru-RU" sz="2200" dirty="0"/>
              <a:t> – 25 млн. случаев в год. </a:t>
            </a:r>
            <a:endParaRPr lang="ru-RU" sz="2200" dirty="0" smtClean="0"/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endParaRPr lang="ru-RU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1861364"/>
              </p:ext>
            </p:extLst>
          </p:nvPr>
        </p:nvGraphicFramePr>
        <p:xfrm>
          <a:off x="1187624" y="4797152"/>
          <a:ext cx="6384032" cy="1771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6008"/>
                <a:gridCol w="1596008"/>
                <a:gridCol w="1596008"/>
                <a:gridCol w="1596008"/>
              </a:tblGrid>
              <a:tr h="442848">
                <a:tc gridSpan="4">
                  <a:txBody>
                    <a:bodyPr/>
                    <a:lstStyle/>
                    <a:p>
                      <a:r>
                        <a:rPr lang="ru-RU" dirty="0" smtClean="0"/>
                        <a:t>Структура заболеваемости с ВУТ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42848">
                <a:tc>
                  <a:txBody>
                    <a:bodyPr/>
                    <a:lstStyle/>
                    <a:p>
                      <a:r>
                        <a:rPr lang="ru-RU" dirty="0" smtClean="0"/>
                        <a:t>Пол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КМС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БСК</a:t>
                      </a:r>
                      <a:endParaRPr lang="ru-RU" dirty="0"/>
                    </a:p>
                  </a:txBody>
                  <a:tcPr/>
                </a:tc>
              </a:tr>
              <a:tr h="442848">
                <a:tc>
                  <a:txBody>
                    <a:bodyPr/>
                    <a:lstStyle/>
                    <a:p>
                      <a:r>
                        <a:rPr lang="ru-RU" dirty="0" smtClean="0"/>
                        <a:t>мужчины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44,6%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19,4%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12%</a:t>
                      </a:r>
                      <a:endParaRPr lang="ru-RU" dirty="0"/>
                    </a:p>
                  </a:txBody>
                  <a:tcPr/>
                </a:tc>
              </a:tr>
              <a:tr h="442848">
                <a:tc>
                  <a:txBody>
                    <a:bodyPr/>
                    <a:lstStyle/>
                    <a:p>
                      <a:r>
                        <a:rPr lang="ru-RU" dirty="0" smtClean="0"/>
                        <a:t>женщины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43%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13,4%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9,1%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9968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1229</TotalTime>
  <Words>1594</Words>
  <Application>Microsoft Office PowerPoint</Application>
  <PresentationFormat>Экран (4:3)</PresentationFormat>
  <Paragraphs>109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Актуальные вопросы профпатологии по материалам конгресса «Профессия и здоровье»  26-29.09.2023</vt:lpstr>
      <vt:lpstr>Презентация PowerPoint</vt:lpstr>
      <vt:lpstr>Национальный профиль РФ по охране здоровья работающих (Бухтияров И.В., 2023)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Современное состояние и перспективы сохранения здоровья работающего населения в Российской Федерации БУХТИЯРОВ Игорь Валентинович</vt:lpstr>
      <vt:lpstr>Корпоративные практики по охране здоровья работающих как фактор достижения целей устойчивого развития компаний  Соболевская Ольга Владимировна (РСПП)</vt:lpstr>
      <vt:lpstr>Презентация PowerPoint</vt:lpstr>
      <vt:lpstr>Презентация PowerPoint</vt:lpstr>
      <vt:lpstr>Профессиональные дорсопатии: проблемы и решение  Сааркоппель Людмила Мейнхардовна НИИ МТ</vt:lpstr>
      <vt:lpstr>Методология формирования групп риска развития профессиональных заболеваний по результатам ПМО  Зибарев Е.В. НИИМТ МР «ПО ФОРМИРОВАНИЮ ГРУПП РИСКА РАЗВИТИЯ ПРОФЕССИОНАЛЬНЫХ ЗАБОЛЕВАНИЙ НА ОСНОВЕ РЕЗУЛЬТАТОВ ПРЕДВАРИТЕЛЬНЫХ И ПЕРИОДИЧЕСКИХ МЕДИЦИНСКИХ ОСМОТРОВ» (Медико-профилактическая технология). Москва, 2024. 38 с. </vt:lpstr>
      <vt:lpstr>Общая организационная схема управления здоровьем работающих в контакте с ВОПФ с использованием разработанной методологии ФГР ПЗ</vt:lpstr>
      <vt:lpstr>МР «ПО ФОРМИРОВАНИЮ ГРУПП РИСКА ...»</vt:lpstr>
      <vt:lpstr>Профильная комиссия МЗ РФ «Профпатология» 03.12.24</vt:lpstr>
      <vt:lpstr>Диспансеризация на работе </vt:lpstr>
      <vt:lpstr>Бухтияров И.В. – гл. внештатный специалист профпатолог МЗ РФ, директор НИИ МТ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Актуальные вопросы профпатологии по материалам конгресса «Профессия и здоровье» 2023</dc:title>
  <dc:creator>1</dc:creator>
  <cp:lastModifiedBy>1</cp:lastModifiedBy>
  <cp:revision>133</cp:revision>
  <dcterms:created xsi:type="dcterms:W3CDTF">2024-03-18T07:24:46Z</dcterms:created>
  <dcterms:modified xsi:type="dcterms:W3CDTF">2024-12-12T07:30:35Z</dcterms:modified>
</cp:coreProperties>
</file>