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2" r:id="rId2"/>
    <p:sldId id="499" r:id="rId3"/>
    <p:sldId id="483" r:id="rId4"/>
    <p:sldId id="501" r:id="rId5"/>
    <p:sldId id="504" r:id="rId6"/>
    <p:sldId id="503" r:id="rId7"/>
    <p:sldId id="506" r:id="rId8"/>
    <p:sldId id="508" r:id="rId9"/>
    <p:sldId id="456" r:id="rId10"/>
  </p:sldIdLst>
  <p:sldSz cx="12192000" cy="6858000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 userDrawn="1">
          <p15:clr>
            <a:srgbClr val="A4A3A4"/>
          </p15:clr>
        </p15:guide>
        <p15:guide id="2" pos="302" userDrawn="1">
          <p15:clr>
            <a:srgbClr val="A4A3A4"/>
          </p15:clr>
        </p15:guide>
        <p15:guide id="3" pos="74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42A3"/>
    <a:srgbClr val="FFFFFF"/>
    <a:srgbClr val="FFCCFF"/>
    <a:srgbClr val="908BBF"/>
    <a:srgbClr val="BA7ABF"/>
    <a:srgbClr val="BF96BE"/>
    <a:srgbClr val="C46D5D"/>
    <a:srgbClr val="FF5D64"/>
    <a:srgbClr val="D4AD8C"/>
    <a:srgbClr val="3A5E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96" autoAdjust="0"/>
    <p:restoredTop sz="94920" autoAdjust="0"/>
  </p:normalViewPr>
  <p:slideViewPr>
    <p:cSldViewPr snapToGrid="0" showGuides="1">
      <p:cViewPr>
        <p:scale>
          <a:sx n="110" d="100"/>
          <a:sy n="110" d="100"/>
        </p:scale>
        <p:origin x="-726" y="-240"/>
      </p:cViewPr>
      <p:guideLst>
        <p:guide orient="horz" pos="2205"/>
        <p:guide pos="302"/>
        <p:guide pos="74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BE917-05F7-4F0A-9529-79ED792E78EB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1696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8C5E96-86D6-40DF-9FC4-FE7339FAB5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430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F8E2F9-932B-4344-9876-2D772EE58C27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50900"/>
            <a:ext cx="4075112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201" y="3271103"/>
            <a:ext cx="7942238" cy="267645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741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1696" y="645741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6E909-EFFB-44EE-B0F4-232355F2F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579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6E909-EFFB-44EE-B0F4-232355F2F59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2572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6E909-EFFB-44EE-B0F4-232355F2F59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079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5" name="Google Shape;1215;g8729d97241_0_10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5111750" y="352425"/>
            <a:ext cx="3128963" cy="17605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6" name="Google Shape;1216;g8729d97241_0_1042:notes"/>
          <p:cNvSpPr txBox="1">
            <a:spLocks noGrp="1"/>
          </p:cNvSpPr>
          <p:nvPr>
            <p:ph type="body" idx="1"/>
          </p:nvPr>
        </p:nvSpPr>
        <p:spPr>
          <a:xfrm>
            <a:off x="1335298" y="2230742"/>
            <a:ext cx="10682379" cy="211333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8523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6E909-EFFB-44EE-B0F4-232355F2F59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5003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EF0E0-F20D-45A9-8969-790B3C37B44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9660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6E909-EFFB-44EE-B0F4-232355F2F59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5120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6E909-EFFB-44EE-B0F4-232355F2F59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552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6E909-EFFB-44EE-B0F4-232355F2F59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752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6E909-EFFB-44EE-B0F4-232355F2F59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137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C803F3-1B9B-4A51-8965-338B91EB17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A82B4393-05F9-4808-A37B-E03570AABF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85A87C6-6BE8-4786-AEBA-F7C694FE2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D0E0-11C9-44C1-86C9-32E1CF80E8F3}" type="datetimeFigureOut">
              <a:rPr lang="ru-RU" smtClean="0"/>
              <a:pPr/>
              <a:t>12.12.2024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3508E86-A96C-47D2-B8C3-9D411FA45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FC05476-DDEC-467B-9569-A8101A380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6415-0266-4AA6-892E-DAB20C1801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295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44041DD-8805-46DF-B1E6-FE300E1BE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72345212-DE44-42F1-BF27-25A630E193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098C8EA-E6FC-4729-BAB1-04A469025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D0E0-11C9-44C1-86C9-32E1CF80E8F3}" type="datetimeFigureOut">
              <a:rPr lang="ru-RU" smtClean="0"/>
              <a:pPr/>
              <a:t>12.12.2024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C690767-280D-443E-9FB3-440491E2C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8040EC7-2BA1-42AD-8232-758C0AB97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6415-0266-4AA6-892E-DAB20C1801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829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70B1F720-8A1E-4B0C-B1F6-318CE6521E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7E5822CD-C156-4A4D-A811-5B1EE153F1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B4C3AC2-94C7-4C26-989B-0F0F96B3C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D0E0-11C9-44C1-86C9-32E1CF80E8F3}" type="datetimeFigureOut">
              <a:rPr lang="ru-RU" smtClean="0"/>
              <a:pPr/>
              <a:t>12.12.2024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D9EF374-74E6-4933-8710-2127BD7A5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0C2AF6E-DC75-4A16-8817-2AF99B7EE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6415-0266-4AA6-892E-DAB20C1801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172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CD96434-BCD1-4D88-AA1C-835099C25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9D7B284-B4E7-4957-B4D6-BAE8C506C8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0708AF3-08A8-4144-8393-E22390215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D0E0-11C9-44C1-86C9-32E1CF80E8F3}" type="datetimeFigureOut">
              <a:rPr lang="ru-RU" smtClean="0"/>
              <a:pPr/>
              <a:t>12.12.2024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DEDAF89-2E87-40AB-AED7-8D7ACE715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58F48B8-C52F-4149-BE04-327BBAAE1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6415-0266-4AA6-892E-DAB20C1801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133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C3721B9-9D11-4988-B46E-06304DF99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0C1B048-ABB6-4B9C-8C85-8E39F1F839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D3A6581-4487-4042-AF5E-8787DF002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D0E0-11C9-44C1-86C9-32E1CF80E8F3}" type="datetimeFigureOut">
              <a:rPr lang="ru-RU" smtClean="0"/>
              <a:pPr/>
              <a:t>12.12.2024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121FCB3-0EF6-42E4-AD6C-13D32FE41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2162057-6A39-4381-AC81-A845395DC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6415-0266-4AA6-892E-DAB20C1801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623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9A45284-00F0-4279-90D4-6312FD8EE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411DD6B-0BAF-4EC6-8998-5FEB260068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8B1ED14-E07A-4A18-90AC-A15964BD48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FF8ABF9-1727-430B-B27D-72EFEFE17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D0E0-11C9-44C1-86C9-32E1CF80E8F3}" type="datetimeFigureOut">
              <a:rPr lang="ru-RU" smtClean="0"/>
              <a:pPr/>
              <a:t>12.12.2024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8C8F586-A5D6-42B5-9294-F6B54D4D4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BCFEEF7-E677-4A7D-8C0D-385428DD1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6415-0266-4AA6-892E-DAB20C1801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325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BEA0F87-DD11-4A40-BD83-1B7151283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D4C032F-2A8E-4A76-B837-EF7850EC61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73AECD28-59B6-4B1D-966D-3E39BB9823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0153D3DD-C0EC-4348-B075-51441DE495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01402501-68A4-42D5-8CBA-D7E699EA9F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5A6DDE11-F9F2-4932-9874-3F9D4C243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D0E0-11C9-44C1-86C9-32E1CF80E8F3}" type="datetimeFigureOut">
              <a:rPr lang="ru-RU" smtClean="0"/>
              <a:pPr/>
              <a:t>12.12.2024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50EF8935-BFFD-4133-8B66-FB4A556EE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30167E8E-CBF4-47F9-A430-ABDA8BFB0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6415-0266-4AA6-892E-DAB20C1801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905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DA07E46-60F6-4683-B318-1DAC72024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174AEFC5-E2F8-434D-B12D-4243599D3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D0E0-11C9-44C1-86C9-32E1CF80E8F3}" type="datetimeFigureOut">
              <a:rPr lang="ru-RU" smtClean="0"/>
              <a:pPr/>
              <a:t>12.12.2024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5E0A7487-D11D-40CB-B1B9-0CCE36C41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222CA6F7-56AC-4D49-813A-07AA599C3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6415-0266-4AA6-892E-DAB20C1801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507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66C02CA0-85DA-4D32-AFEC-5DDC13DDD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D0E0-11C9-44C1-86C9-32E1CF80E8F3}" type="datetimeFigureOut">
              <a:rPr lang="ru-RU" smtClean="0"/>
              <a:pPr/>
              <a:t>12.12.2024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A80BCFA3-1384-438A-8EFD-BF2600165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A9643EFD-FDCA-45C9-A13C-8C9B6B6D7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6415-0266-4AA6-892E-DAB20C1801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501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F0295F6-05E9-416D-B5C0-4C3A37525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1F689EA-D4E4-4F32-9C6B-FCE0362CF2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5C040D2-4CB1-4A38-B522-2A01F9FADC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3359316-5F9E-4B62-91DC-FDE7D0280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D0E0-11C9-44C1-86C9-32E1CF80E8F3}" type="datetimeFigureOut">
              <a:rPr lang="ru-RU" smtClean="0"/>
              <a:pPr/>
              <a:t>12.12.2024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FB75166-C565-42DA-A35A-FD1A956A2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3F89D14A-803B-4132-997C-84C9F7B7A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6415-0266-4AA6-892E-DAB20C1801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540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85F585A-84FC-4A88-A4F4-DD0203BC0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583505C-2176-4946-9660-2C3BE64702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F53074F-3C7D-4506-8E18-3DEF974510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F9D2B8F-0EB0-4DDD-A6B6-4A31359EA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9D0E0-11C9-44C1-86C9-32E1CF80E8F3}" type="datetimeFigureOut">
              <a:rPr lang="ru-RU" smtClean="0"/>
              <a:pPr/>
              <a:t>12.12.2024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89372AA4-3138-4404-9CB0-97BC39EBD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CB8EA73-2FDE-496F-AA47-BC44990A9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6415-0266-4AA6-892E-DAB20C1801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984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58D09D8-CEAF-432D-A00B-A2EAB58F4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967AA5D-B375-40DD-B0DA-BAC2E40C3E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5DD5264-7958-4BAF-B4CA-FBF4EE41E8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9D0E0-11C9-44C1-86C9-32E1CF80E8F3}" type="datetimeFigureOut">
              <a:rPr lang="ru-RU" smtClean="0"/>
              <a:pPr/>
              <a:t>12.12.2024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AABD8E6-0410-424E-A45B-7BF0A9DA79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11310E7-F951-4D5B-8813-83782AA127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16415-0266-4AA6-892E-DAB20C1801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689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3.png"/><Relationship Id="rId3" Type="http://schemas.openxmlformats.org/officeDocument/2006/relationships/image" Target="../media/image14.png"/><Relationship Id="rId7" Type="http://schemas.openxmlformats.org/officeDocument/2006/relationships/image" Target="../media/image15.png"/><Relationship Id="rId12" Type="http://schemas.openxmlformats.org/officeDocument/2006/relationships/image" Target="../media/image18.png"/><Relationship Id="rId17" Type="http://schemas.openxmlformats.org/officeDocument/2006/relationships/image" Target="../media/image21.jpe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9.jpe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17.png"/><Relationship Id="rId14" Type="http://schemas.openxmlformats.org/officeDocument/2006/relationships/hyperlink" Target="http://a3.sphotos.ak.fbcdn.net/hphotos-ak-snc6/253763_131302330283380_100002108411435_239134_2382475_n.jpg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png"/><Relationship Id="rId7" Type="http://schemas.openxmlformats.org/officeDocument/2006/relationships/image" Target="../media/image15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13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13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2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25.jp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7.png"/><Relationship Id="rId5" Type="http://schemas.openxmlformats.org/officeDocument/2006/relationships/image" Target="../media/image14.png"/><Relationship Id="rId15" Type="http://schemas.openxmlformats.org/officeDocument/2006/relationships/image" Target="../media/image26.jpeg"/><Relationship Id="rId10" Type="http://schemas.openxmlformats.org/officeDocument/2006/relationships/image" Target="../media/image16.png"/><Relationship Id="rId4" Type="http://schemas.openxmlformats.org/officeDocument/2006/relationships/image" Target="../media/image13.png"/><Relationship Id="rId9" Type="http://schemas.openxmlformats.org/officeDocument/2006/relationships/image" Target="../media/image15.png"/><Relationship Id="rId1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17.png"/><Relationship Id="rId3" Type="http://schemas.openxmlformats.org/officeDocument/2006/relationships/image" Target="../media/image28.jpg"/><Relationship Id="rId7" Type="http://schemas.openxmlformats.org/officeDocument/2006/relationships/image" Target="../media/image14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5.png"/><Relationship Id="rId5" Type="http://schemas.openxmlformats.org/officeDocument/2006/relationships/image" Target="../media/image30.jpg"/><Relationship Id="rId15" Type="http://schemas.openxmlformats.org/officeDocument/2006/relationships/image" Target="../media/image11.png"/><Relationship Id="rId10" Type="http://schemas.openxmlformats.org/officeDocument/2006/relationships/image" Target="../media/image6.png"/><Relationship Id="rId4" Type="http://schemas.openxmlformats.org/officeDocument/2006/relationships/image" Target="../media/image29.jpg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his is your presentation title">
            <a:extLst>
              <a:ext uri="{FF2B5EF4-FFF2-40B4-BE49-F238E27FC236}">
                <a16:creationId xmlns="" xmlns:a16="http://schemas.microsoft.com/office/drawing/2014/main" id="{B50F3948-7F5C-446F-9DF7-F746BDF6FC03}"/>
              </a:ext>
            </a:extLst>
          </p:cNvPr>
          <p:cNvSpPr txBox="1"/>
          <p:nvPr/>
        </p:nvSpPr>
        <p:spPr>
          <a:xfrm>
            <a:off x="6191688" y="5203757"/>
            <a:ext cx="6822563" cy="80021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>
            <a:spAutoFit/>
          </a:bodyPr>
          <a:lstStyle>
            <a:lvl1pPr>
              <a:defRPr sz="12000">
                <a:solidFill>
                  <a:srgbClr val="001355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</a:lstStyle>
          <a:p>
            <a:pPr algn="ctr"/>
            <a:r>
              <a:rPr lang="ru-RU" sz="2000" dirty="0">
                <a:solidFill>
                  <a:srgbClr val="3030C6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ОТДЕЛЕНИЕ СФР </a:t>
            </a:r>
          </a:p>
          <a:p>
            <a:pPr algn="ctr"/>
            <a:r>
              <a:rPr lang="ru-RU" sz="2000" dirty="0">
                <a:solidFill>
                  <a:srgbClr val="3030C6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ПО НИЖЕГОРОДСКОЙ ОБЛАСТИ</a:t>
            </a:r>
          </a:p>
        </p:txBody>
      </p:sp>
      <p:grpSp>
        <p:nvGrpSpPr>
          <p:cNvPr id="30" name="Группа 29">
            <a:extLst>
              <a:ext uri="{FF2B5EF4-FFF2-40B4-BE49-F238E27FC236}">
                <a16:creationId xmlns="" xmlns:a16="http://schemas.microsoft.com/office/drawing/2014/main" id="{EFDE823C-931B-4ADE-AD04-931DA8690988}"/>
              </a:ext>
            </a:extLst>
          </p:cNvPr>
          <p:cNvGrpSpPr/>
          <p:nvPr/>
        </p:nvGrpSpPr>
        <p:grpSpPr>
          <a:xfrm>
            <a:off x="339029" y="4220577"/>
            <a:ext cx="8071546" cy="1170896"/>
            <a:chOff x="206291" y="5004007"/>
            <a:chExt cx="6585106" cy="1170896"/>
          </a:xfrm>
        </p:grpSpPr>
        <p:sp>
          <p:nvSpPr>
            <p:cNvPr id="26" name="This is your presentation title">
              <a:extLst>
                <a:ext uri="{FF2B5EF4-FFF2-40B4-BE49-F238E27FC236}">
                  <a16:creationId xmlns="" xmlns:a16="http://schemas.microsoft.com/office/drawing/2014/main" id="{9B2EBFA3-D417-40C8-9466-E2ACEFE208E2}"/>
                </a:ext>
              </a:extLst>
            </p:cNvPr>
            <p:cNvSpPr txBox="1"/>
            <p:nvPr/>
          </p:nvSpPr>
          <p:spPr>
            <a:xfrm>
              <a:off x="206291" y="5700480"/>
              <a:ext cx="4569887" cy="474423"/>
            </a:xfrm>
            <a:prstGeom prst="rect">
              <a:avLst/>
            </a:prstGeom>
            <a:ln w="254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tIns="91439" bIns="91439">
              <a:spAutoFit/>
            </a:bodyPr>
            <a:lstStyle>
              <a:lvl1pPr>
                <a:defRPr sz="12000">
                  <a:solidFill>
                    <a:srgbClr val="001355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1pPr>
            </a:lstStyle>
            <a:p>
              <a:pPr>
                <a:lnSpc>
                  <a:spcPct val="150000"/>
                </a:lnSpc>
              </a:pPr>
              <a:endParaRPr sz="1400" dirty="0">
                <a:solidFill>
                  <a:srgbClr val="123BD5"/>
                </a:solidFill>
                <a:latin typeface="+mn-lt"/>
              </a:endParaRPr>
            </a:p>
          </p:txBody>
        </p:sp>
        <p:sp>
          <p:nvSpPr>
            <p:cNvPr id="28" name="This is your presentation title">
              <a:extLst>
                <a:ext uri="{FF2B5EF4-FFF2-40B4-BE49-F238E27FC236}">
                  <a16:creationId xmlns="" xmlns:a16="http://schemas.microsoft.com/office/drawing/2014/main" id="{0D2EE0AE-DEBD-44A3-8CC6-6C775AF407BA}"/>
                </a:ext>
              </a:extLst>
            </p:cNvPr>
            <p:cNvSpPr txBox="1"/>
            <p:nvPr/>
          </p:nvSpPr>
          <p:spPr>
            <a:xfrm>
              <a:off x="206291" y="5004007"/>
              <a:ext cx="6585106" cy="515780"/>
            </a:xfrm>
            <a:prstGeom prst="rect">
              <a:avLst/>
            </a:prstGeom>
            <a:ln w="254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tIns="91439" bIns="91439">
              <a:spAutoFit/>
            </a:bodyPr>
            <a:lstStyle>
              <a:lvl1pPr>
                <a:defRPr sz="12000">
                  <a:solidFill>
                    <a:srgbClr val="001355"/>
                  </a:solidFill>
                  <a:latin typeface="Montserrat Medium"/>
                  <a:ea typeface="Montserrat Medium"/>
                  <a:cs typeface="Montserrat Medium"/>
                  <a:sym typeface="Montserrat Medium"/>
                </a:defRPr>
              </a:lvl1pPr>
            </a:lstStyle>
            <a:p>
              <a:pPr>
                <a:lnSpc>
                  <a:spcPct val="150000"/>
                </a:lnSpc>
              </a:pPr>
              <a:endParaRPr sz="1600" dirty="0">
                <a:solidFill>
                  <a:srgbClr val="123BD5"/>
                </a:solidFill>
                <a:latin typeface="+mn-lt"/>
              </a:endParaRPr>
            </a:p>
          </p:txBody>
        </p:sp>
      </p:grpSp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2B58B35E-3125-44C8-929A-D334F55043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1100" y="636019"/>
            <a:ext cx="2424727" cy="978779"/>
          </a:xfrm>
          <a:prstGeom prst="rect">
            <a:avLst/>
          </a:prstGeom>
        </p:spPr>
      </p:pic>
      <p:sp>
        <p:nvSpPr>
          <p:cNvPr id="9" name="Полилиния 8"/>
          <p:cNvSpPr>
            <a:spLocks/>
          </p:cNvSpPr>
          <p:nvPr/>
        </p:nvSpPr>
        <p:spPr>
          <a:xfrm>
            <a:off x="-188068" y="816712"/>
            <a:ext cx="12568136" cy="1468876"/>
          </a:xfrm>
          <a:custGeom>
            <a:avLst/>
            <a:gdLst>
              <a:gd name="connsiteX0" fmla="*/ 0 w 12492220"/>
              <a:gd name="connsiteY0" fmla="*/ 1027112 h 2063766"/>
              <a:gd name="connsiteX1" fmla="*/ 3378200 w 12492220"/>
              <a:gd name="connsiteY1" fmla="*/ 2034646 h 2063766"/>
              <a:gd name="connsiteX2" fmla="*/ 8458200 w 12492220"/>
              <a:gd name="connsiteY2" fmla="*/ 19579 h 2063766"/>
              <a:gd name="connsiteX3" fmla="*/ 12200467 w 12492220"/>
              <a:gd name="connsiteY3" fmla="*/ 1010179 h 2063766"/>
              <a:gd name="connsiteX4" fmla="*/ 12242800 w 12492220"/>
              <a:gd name="connsiteY4" fmla="*/ 1001712 h 2063766"/>
              <a:gd name="connsiteX5" fmla="*/ 12242800 w 12492220"/>
              <a:gd name="connsiteY5" fmla="*/ 1001712 h 2063766"/>
              <a:gd name="connsiteX6" fmla="*/ 12242800 w 12492220"/>
              <a:gd name="connsiteY6" fmla="*/ 1001712 h 2063766"/>
              <a:gd name="connsiteX0" fmla="*/ 0 w 12492220"/>
              <a:gd name="connsiteY0" fmla="*/ 1027112 h 2063766"/>
              <a:gd name="connsiteX1" fmla="*/ 3378200 w 12492220"/>
              <a:gd name="connsiteY1" fmla="*/ 2034646 h 2063766"/>
              <a:gd name="connsiteX2" fmla="*/ 8458200 w 12492220"/>
              <a:gd name="connsiteY2" fmla="*/ 19579 h 2063766"/>
              <a:gd name="connsiteX3" fmla="*/ 12200467 w 12492220"/>
              <a:gd name="connsiteY3" fmla="*/ 1010179 h 2063766"/>
              <a:gd name="connsiteX4" fmla="*/ 12242800 w 12492220"/>
              <a:gd name="connsiteY4" fmla="*/ 1001712 h 2063766"/>
              <a:gd name="connsiteX5" fmla="*/ 12242800 w 12492220"/>
              <a:gd name="connsiteY5" fmla="*/ 1001712 h 2063766"/>
              <a:gd name="connsiteX0" fmla="*/ 0 w 12492093"/>
              <a:gd name="connsiteY0" fmla="*/ 1027112 h 2063766"/>
              <a:gd name="connsiteX1" fmla="*/ 3378200 w 12492093"/>
              <a:gd name="connsiteY1" fmla="*/ 2034646 h 2063766"/>
              <a:gd name="connsiteX2" fmla="*/ 8458200 w 12492093"/>
              <a:gd name="connsiteY2" fmla="*/ 19579 h 2063766"/>
              <a:gd name="connsiteX3" fmla="*/ 12200467 w 12492093"/>
              <a:gd name="connsiteY3" fmla="*/ 1010179 h 2063766"/>
              <a:gd name="connsiteX4" fmla="*/ 12242800 w 12492093"/>
              <a:gd name="connsiteY4" fmla="*/ 1001712 h 2063766"/>
              <a:gd name="connsiteX5" fmla="*/ 12203663 w 12492093"/>
              <a:gd name="connsiteY5" fmla="*/ 734336 h 2063766"/>
              <a:gd name="connsiteX0" fmla="*/ 0 w 12492093"/>
              <a:gd name="connsiteY0" fmla="*/ 1027112 h 2063766"/>
              <a:gd name="connsiteX1" fmla="*/ 3378200 w 12492093"/>
              <a:gd name="connsiteY1" fmla="*/ 2034646 h 2063766"/>
              <a:gd name="connsiteX2" fmla="*/ 8458200 w 12492093"/>
              <a:gd name="connsiteY2" fmla="*/ 19579 h 2063766"/>
              <a:gd name="connsiteX3" fmla="*/ 12200467 w 12492093"/>
              <a:gd name="connsiteY3" fmla="*/ 1010179 h 2063766"/>
              <a:gd name="connsiteX4" fmla="*/ 12242800 w 12492093"/>
              <a:gd name="connsiteY4" fmla="*/ 1001712 h 2063766"/>
              <a:gd name="connsiteX0" fmla="*/ 0 w 12200467"/>
              <a:gd name="connsiteY0" fmla="*/ 1027112 h 2063766"/>
              <a:gd name="connsiteX1" fmla="*/ 3378200 w 12200467"/>
              <a:gd name="connsiteY1" fmla="*/ 2034646 h 2063766"/>
              <a:gd name="connsiteX2" fmla="*/ 8458200 w 12200467"/>
              <a:gd name="connsiteY2" fmla="*/ 19579 h 2063766"/>
              <a:gd name="connsiteX3" fmla="*/ 12200467 w 12200467"/>
              <a:gd name="connsiteY3" fmla="*/ 1010179 h 2063766"/>
              <a:gd name="connsiteX0" fmla="*/ 0 w 12200467"/>
              <a:gd name="connsiteY0" fmla="*/ 1021234 h 1879209"/>
              <a:gd name="connsiteX1" fmla="*/ 3397768 w 12200467"/>
              <a:gd name="connsiteY1" fmla="*/ 1840614 h 1879209"/>
              <a:gd name="connsiteX2" fmla="*/ 8458200 w 12200467"/>
              <a:gd name="connsiteY2" fmla="*/ 13701 h 1879209"/>
              <a:gd name="connsiteX3" fmla="*/ 12200467 w 12200467"/>
              <a:gd name="connsiteY3" fmla="*/ 1004301 h 1879209"/>
              <a:gd name="connsiteX0" fmla="*/ 0 w 12200467"/>
              <a:gd name="connsiteY0" fmla="*/ 1001686 h 1858564"/>
              <a:gd name="connsiteX1" fmla="*/ 3397768 w 12200467"/>
              <a:gd name="connsiteY1" fmla="*/ 1821066 h 1858564"/>
              <a:gd name="connsiteX2" fmla="*/ 8830001 w 12200467"/>
              <a:gd name="connsiteY2" fmla="*/ 13959 h 1858564"/>
              <a:gd name="connsiteX3" fmla="*/ 12200467 w 12200467"/>
              <a:gd name="connsiteY3" fmla="*/ 984753 h 1858564"/>
              <a:gd name="connsiteX0" fmla="*/ 0 w 12200467"/>
              <a:gd name="connsiteY0" fmla="*/ 1158297 h 2024127"/>
              <a:gd name="connsiteX1" fmla="*/ 3397768 w 12200467"/>
              <a:gd name="connsiteY1" fmla="*/ 1977677 h 2024127"/>
              <a:gd name="connsiteX2" fmla="*/ 8389711 w 12200467"/>
              <a:gd name="connsiteY2" fmla="*/ 12125 h 2024127"/>
              <a:gd name="connsiteX3" fmla="*/ 12200467 w 12200467"/>
              <a:gd name="connsiteY3" fmla="*/ 1141364 h 2024127"/>
              <a:gd name="connsiteX0" fmla="*/ 0 w 12200467"/>
              <a:gd name="connsiteY0" fmla="*/ 1079928 h 1941234"/>
              <a:gd name="connsiteX1" fmla="*/ 3397768 w 12200467"/>
              <a:gd name="connsiteY1" fmla="*/ 1899308 h 1941234"/>
              <a:gd name="connsiteX2" fmla="*/ 8154890 w 12200467"/>
              <a:gd name="connsiteY2" fmla="*/ 12978 h 1941234"/>
              <a:gd name="connsiteX3" fmla="*/ 12200467 w 12200467"/>
              <a:gd name="connsiteY3" fmla="*/ 1062995 h 1941234"/>
              <a:gd name="connsiteX0" fmla="*/ 0 w 12200467"/>
              <a:gd name="connsiteY0" fmla="*/ 1086499 h 2154447"/>
              <a:gd name="connsiteX1" fmla="*/ 4209858 w 12200467"/>
              <a:gd name="connsiteY1" fmla="*/ 2123743 h 2154447"/>
              <a:gd name="connsiteX2" fmla="*/ 8154890 w 12200467"/>
              <a:gd name="connsiteY2" fmla="*/ 19549 h 2154447"/>
              <a:gd name="connsiteX3" fmla="*/ 12200467 w 12200467"/>
              <a:gd name="connsiteY3" fmla="*/ 1069566 h 2154447"/>
              <a:gd name="connsiteX0" fmla="*/ 0 w 12200467"/>
              <a:gd name="connsiteY0" fmla="*/ 960134 h 2022352"/>
              <a:gd name="connsiteX1" fmla="*/ 4209858 w 12200467"/>
              <a:gd name="connsiteY1" fmla="*/ 1997378 h 2022352"/>
              <a:gd name="connsiteX2" fmla="*/ 8399495 w 12200467"/>
              <a:gd name="connsiteY2" fmla="*/ 21920 h 2022352"/>
              <a:gd name="connsiteX3" fmla="*/ 12200467 w 12200467"/>
              <a:gd name="connsiteY3" fmla="*/ 943201 h 2022352"/>
              <a:gd name="connsiteX0" fmla="*/ 0 w 12200467"/>
              <a:gd name="connsiteY0" fmla="*/ 958735 h 1982711"/>
              <a:gd name="connsiteX1" fmla="*/ 3730431 w 12200467"/>
              <a:gd name="connsiteY1" fmla="*/ 1956367 h 1982711"/>
              <a:gd name="connsiteX2" fmla="*/ 8399495 w 12200467"/>
              <a:gd name="connsiteY2" fmla="*/ 20521 h 1982711"/>
              <a:gd name="connsiteX3" fmla="*/ 12200467 w 12200467"/>
              <a:gd name="connsiteY3" fmla="*/ 941802 h 1982711"/>
              <a:gd name="connsiteX0" fmla="*/ 0 w 12200467"/>
              <a:gd name="connsiteY0" fmla="*/ 958735 h 1957076"/>
              <a:gd name="connsiteX1" fmla="*/ 3730431 w 12200467"/>
              <a:gd name="connsiteY1" fmla="*/ 1956367 h 1957076"/>
              <a:gd name="connsiteX2" fmla="*/ 8399495 w 12200467"/>
              <a:gd name="connsiteY2" fmla="*/ 20521 h 1957076"/>
              <a:gd name="connsiteX3" fmla="*/ 12200467 w 12200467"/>
              <a:gd name="connsiteY3" fmla="*/ 941802 h 1957076"/>
              <a:gd name="connsiteX0" fmla="*/ 0 w 12200467"/>
              <a:gd name="connsiteY0" fmla="*/ 960133 h 1998073"/>
              <a:gd name="connsiteX1" fmla="*/ 3397767 w 12200467"/>
              <a:gd name="connsiteY1" fmla="*/ 1997377 h 1998073"/>
              <a:gd name="connsiteX2" fmla="*/ 8399495 w 12200467"/>
              <a:gd name="connsiteY2" fmla="*/ 21919 h 1998073"/>
              <a:gd name="connsiteX3" fmla="*/ 12200467 w 12200467"/>
              <a:gd name="connsiteY3" fmla="*/ 943200 h 1998073"/>
              <a:gd name="connsiteX0" fmla="*/ 0 w 12200467"/>
              <a:gd name="connsiteY0" fmla="*/ 958735 h 1957077"/>
              <a:gd name="connsiteX1" fmla="*/ 2918340 w 12200467"/>
              <a:gd name="connsiteY1" fmla="*/ 1956367 h 1957077"/>
              <a:gd name="connsiteX2" fmla="*/ 8399495 w 12200467"/>
              <a:gd name="connsiteY2" fmla="*/ 20521 h 1957077"/>
              <a:gd name="connsiteX3" fmla="*/ 12200467 w 12200467"/>
              <a:gd name="connsiteY3" fmla="*/ 941802 h 1957077"/>
              <a:gd name="connsiteX0" fmla="*/ 0 w 12200467"/>
              <a:gd name="connsiteY0" fmla="*/ 958735 h 1956426"/>
              <a:gd name="connsiteX1" fmla="*/ 2918340 w 12200467"/>
              <a:gd name="connsiteY1" fmla="*/ 1956367 h 1956426"/>
              <a:gd name="connsiteX2" fmla="*/ 8399495 w 12200467"/>
              <a:gd name="connsiteY2" fmla="*/ 20521 h 1956426"/>
              <a:gd name="connsiteX3" fmla="*/ 12200467 w 12200467"/>
              <a:gd name="connsiteY3" fmla="*/ 941802 h 1956426"/>
              <a:gd name="connsiteX0" fmla="*/ 0 w 12200467"/>
              <a:gd name="connsiteY0" fmla="*/ 954358 h 1821288"/>
              <a:gd name="connsiteX1" fmla="*/ 2908691 w 12200467"/>
              <a:gd name="connsiteY1" fmla="*/ 1821224 h 1821288"/>
              <a:gd name="connsiteX2" fmla="*/ 8399495 w 12200467"/>
              <a:gd name="connsiteY2" fmla="*/ 16144 h 1821288"/>
              <a:gd name="connsiteX3" fmla="*/ 12200467 w 12200467"/>
              <a:gd name="connsiteY3" fmla="*/ 937425 h 1821288"/>
              <a:gd name="connsiteX0" fmla="*/ 0 w 12200467"/>
              <a:gd name="connsiteY0" fmla="*/ 954358 h 1822810"/>
              <a:gd name="connsiteX1" fmla="*/ 2908691 w 12200467"/>
              <a:gd name="connsiteY1" fmla="*/ 1821224 h 1822810"/>
              <a:gd name="connsiteX2" fmla="*/ 8399495 w 12200467"/>
              <a:gd name="connsiteY2" fmla="*/ 16144 h 1822810"/>
              <a:gd name="connsiteX3" fmla="*/ 12200467 w 12200467"/>
              <a:gd name="connsiteY3" fmla="*/ 937425 h 1822810"/>
              <a:gd name="connsiteX0" fmla="*/ 0 w 12200467"/>
              <a:gd name="connsiteY0" fmla="*/ 951736 h 1736095"/>
              <a:gd name="connsiteX1" fmla="*/ 2976238 w 12200467"/>
              <a:gd name="connsiteY1" fmla="*/ 1733988 h 1736095"/>
              <a:gd name="connsiteX2" fmla="*/ 8399495 w 12200467"/>
              <a:gd name="connsiteY2" fmla="*/ 13522 h 1736095"/>
              <a:gd name="connsiteX3" fmla="*/ 12200467 w 12200467"/>
              <a:gd name="connsiteY3" fmla="*/ 934803 h 1736095"/>
              <a:gd name="connsiteX0" fmla="*/ 0 w 12200467"/>
              <a:gd name="connsiteY0" fmla="*/ 898669 h 1715103"/>
              <a:gd name="connsiteX1" fmla="*/ 2976238 w 12200467"/>
              <a:gd name="connsiteY1" fmla="*/ 1680921 h 1715103"/>
              <a:gd name="connsiteX2" fmla="*/ 8399495 w 12200467"/>
              <a:gd name="connsiteY2" fmla="*/ 14300 h 1715103"/>
              <a:gd name="connsiteX3" fmla="*/ 12200467 w 12200467"/>
              <a:gd name="connsiteY3" fmla="*/ 881736 h 1715103"/>
              <a:gd name="connsiteX0" fmla="*/ 0 w 12200467"/>
              <a:gd name="connsiteY0" fmla="*/ 807928 h 1619301"/>
              <a:gd name="connsiteX1" fmla="*/ 2976238 w 12200467"/>
              <a:gd name="connsiteY1" fmla="*/ 1590180 h 1619301"/>
              <a:gd name="connsiteX2" fmla="*/ 8524940 w 12200467"/>
              <a:gd name="connsiteY2" fmla="*/ 15865 h 1619301"/>
              <a:gd name="connsiteX3" fmla="*/ 12200467 w 12200467"/>
              <a:gd name="connsiteY3" fmla="*/ 790995 h 1619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0467" h="1619301">
                <a:moveTo>
                  <a:pt x="0" y="807928"/>
                </a:moveTo>
                <a:cubicBezTo>
                  <a:pt x="984250" y="1395656"/>
                  <a:pt x="1555415" y="1722191"/>
                  <a:pt x="2976238" y="1590180"/>
                </a:cubicBezTo>
                <a:cubicBezTo>
                  <a:pt x="4397061" y="1458170"/>
                  <a:pt x="6987569" y="149062"/>
                  <a:pt x="8524940" y="15865"/>
                </a:cubicBezTo>
                <a:cubicBezTo>
                  <a:pt x="10062311" y="-117332"/>
                  <a:pt x="11569700" y="627306"/>
                  <a:pt x="12200467" y="790995"/>
                </a:cubicBezTo>
              </a:path>
            </a:pathLst>
          </a:custGeom>
          <a:noFill/>
          <a:ln w="127000" cap="flat" cmpd="sng">
            <a:gradFill flip="none" rotWithShape="1">
              <a:gsLst>
                <a:gs pos="0">
                  <a:srgbClr val="00A1FF">
                    <a:alpha val="29000"/>
                  </a:srgbClr>
                </a:gs>
                <a:gs pos="36000">
                  <a:srgbClr val="1734CE"/>
                </a:gs>
                <a:gs pos="59000">
                  <a:srgbClr val="1734CE"/>
                </a:gs>
                <a:gs pos="79000">
                  <a:srgbClr val="A900CB">
                    <a:alpha val="55000"/>
                  </a:srgbClr>
                </a:gs>
                <a:gs pos="100000">
                  <a:srgbClr val="F31017">
                    <a:lumMod val="83000"/>
                  </a:srgbClr>
                </a:gs>
              </a:gsLst>
              <a:lin ang="600000" scaled="0"/>
              <a:tileRect/>
            </a:gradFill>
            <a:beve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3753177"/>
            <a:ext cx="12192000" cy="3104823"/>
          </a:xfrm>
          <a:prstGeom prst="rect">
            <a:avLst/>
          </a:prstGeom>
          <a:gradFill flip="none" rotWithShape="1">
            <a:gsLst>
              <a:gs pos="0">
                <a:srgbClr val="00A1FF">
                  <a:alpha val="89000"/>
                </a:srgbClr>
              </a:gs>
              <a:gs pos="39000">
                <a:srgbClr val="1734CE">
                  <a:alpha val="88000"/>
                </a:srgbClr>
              </a:gs>
              <a:gs pos="59000">
                <a:srgbClr val="1734CE">
                  <a:alpha val="97000"/>
                </a:srgbClr>
              </a:gs>
              <a:gs pos="79000">
                <a:srgbClr val="A900CB">
                  <a:lumMod val="75000"/>
                </a:srgbClr>
              </a:gs>
              <a:gs pos="100000">
                <a:srgbClr val="F31017">
                  <a:lumMod val="82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5725" y="3157043"/>
            <a:ext cx="1107151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0" dirty="0">
                <a:solidFill>
                  <a:schemeClr val="bg1"/>
                </a:solidFill>
                <a:latin typeface="Times New Roman" pitchFamily="18" charset="0"/>
                <a:ea typeface="Roboto" panose="02000000000000000000" pitchFamily="2" charset="0"/>
              </a:rPr>
              <a:t>  2024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ED8150E-B9EF-4B34-47E0-657A55D556BF}"/>
              </a:ext>
            </a:extLst>
          </p:cNvPr>
          <p:cNvSpPr txBox="1"/>
          <p:nvPr/>
        </p:nvSpPr>
        <p:spPr>
          <a:xfrm>
            <a:off x="4835546" y="1810549"/>
            <a:ext cx="735645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Финансовое</a:t>
            </a:r>
            <a:r>
              <a:rPr lang="ru-RU" sz="4000" b="1" dirty="0">
                <a:effectLst/>
                <a:latin typeface="Times New Roman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chemeClr val="accent1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обеспечение предупредительных мер</a:t>
            </a:r>
          </a:p>
          <a:p>
            <a:pPr algn="ctr"/>
            <a:endParaRPr lang="ru-RU" sz="3000" dirty="0">
              <a:solidFill>
                <a:schemeClr val="accent1"/>
              </a:solidFill>
              <a:latin typeface="Times New Roman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67969DFB-98C8-923F-F747-0B29E78980E8}"/>
              </a:ext>
            </a:extLst>
          </p:cNvPr>
          <p:cNvSpPr txBox="1"/>
          <p:nvPr/>
        </p:nvSpPr>
        <p:spPr>
          <a:xfrm>
            <a:off x="8279219" y="4478467"/>
            <a:ext cx="3714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800" dirty="0">
              <a:effectLst/>
              <a:latin typeface="Montserrat Light" panose="00000400000000000000" pitchFamily="2" charset="-52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86110856-44C1-A99D-723F-F420080DB2BF}"/>
              </a:ext>
            </a:extLst>
          </p:cNvPr>
          <p:cNvSpPr txBox="1"/>
          <p:nvPr/>
        </p:nvSpPr>
        <p:spPr>
          <a:xfrm>
            <a:off x="9036076" y="5603865"/>
            <a:ext cx="315592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1200" spc="-1" dirty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</a:rPr>
              <a:t>Макарова Ольга Вячеславовна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1200" spc="-1" dirty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</a:rPr>
              <a:t>начальник отдела организации страхования профессиональных рисков №1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1200" spc="-1" dirty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</a:rPr>
              <a:t>Отделение СФР по Нижегородской области 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02858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Группа 38"/>
          <p:cNvGrpSpPr>
            <a:grpSpLocks/>
          </p:cNvGrpSpPr>
          <p:nvPr/>
        </p:nvGrpSpPr>
        <p:grpSpPr bwMode="auto">
          <a:xfrm>
            <a:off x="325017" y="4201064"/>
            <a:ext cx="4944121" cy="2572148"/>
            <a:chOff x="-2912332" y="5574449"/>
            <a:chExt cx="2671894" cy="1026083"/>
          </a:xfrm>
        </p:grpSpPr>
        <p:sp>
          <p:nvSpPr>
            <p:cNvPr id="50" name="AutoShape 3"/>
            <p:cNvSpPr>
              <a:spLocks noChangeArrowheads="1"/>
            </p:cNvSpPr>
            <p:nvPr/>
          </p:nvSpPr>
          <p:spPr bwMode="gray">
            <a:xfrm>
              <a:off x="-2912332" y="5574449"/>
              <a:ext cx="2671894" cy="1026083"/>
            </a:xfrm>
            <a:prstGeom prst="rightArrow">
              <a:avLst>
                <a:gd name="adj1" fmla="val 86065"/>
                <a:gd name="adj2" fmla="val 31780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ru-RU" altLang="ru-RU">
                <a:solidFill>
                  <a:prstClr val="black"/>
                </a:solidFill>
                <a:latin typeface="Calibri" panose="020F0502020204030204"/>
                <a:cs typeface="+mn-cs"/>
              </a:endParaRPr>
            </a:p>
          </p:txBody>
        </p:sp>
        <p:sp>
          <p:nvSpPr>
            <p:cNvPr id="51" name="AutoShape 7"/>
            <p:cNvSpPr>
              <a:spLocks noChangeArrowheads="1"/>
            </p:cNvSpPr>
            <p:nvPr/>
          </p:nvSpPr>
          <p:spPr bwMode="gray">
            <a:xfrm>
              <a:off x="-2696294" y="5771505"/>
              <a:ext cx="2009181" cy="668393"/>
            </a:xfrm>
            <a:prstGeom prst="roundRect">
              <a:avLst>
                <a:gd name="adj" fmla="val 9106"/>
              </a:avLst>
            </a:prstGeom>
            <a:solidFill>
              <a:schemeClr val="bg1">
                <a:lumMod val="95000"/>
              </a:schemeClr>
            </a:solidFill>
            <a:ln w="25400">
              <a:noFill/>
              <a:round/>
              <a:headEnd/>
              <a:tailEnd/>
            </a:ln>
            <a:effectLst>
              <a:outerShdw dist="107763" dir="2700000" algn="ctr" rotWithShape="0">
                <a:srgbClr val="000000">
                  <a:alpha val="50000"/>
                </a:srgbClr>
              </a:outerShdw>
            </a:effectLst>
          </p:spPr>
          <p:txBody>
            <a:bodyPr anchor="ctr"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solidFill>
                  <a:srgbClr val="000000"/>
                </a:solidFill>
                <a:cs typeface="+mn-cs"/>
              </a:endParaRPr>
            </a:p>
          </p:txBody>
        </p:sp>
      </p:grpSp>
      <p:pic>
        <p:nvPicPr>
          <p:cNvPr id="12" name="Picture 4" descr="C:\Users\Danilova_0002\AppData\Local\Microsoft\Windows\Temporary Internet Files\Content.Outlook\FN2JE068\1ec1ae7a403efb6c09162a41d7b5fa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36428" y="316894"/>
            <a:ext cx="1872697" cy="1021337"/>
          </a:xfrm>
          <a:prstGeom prst="rect">
            <a:avLst/>
          </a:prstGeom>
          <a:noFill/>
        </p:spPr>
      </p:pic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1333834" y="348467"/>
            <a:ext cx="8506583" cy="84241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541338" algn="ctr" eaLnBrk="1" hangingPunct="1">
              <a:lnSpc>
                <a:spcPct val="90000"/>
              </a:lnSpc>
              <a:buSzPct val="100000"/>
              <a:tabLst>
                <a:tab pos="541338" algn="l"/>
                <a:tab pos="1455738" algn="l"/>
                <a:tab pos="2370138" algn="l"/>
                <a:tab pos="3284538" algn="l"/>
                <a:tab pos="4198938" algn="l"/>
                <a:tab pos="5113338" algn="l"/>
                <a:tab pos="6027738" algn="l"/>
                <a:tab pos="6942138" algn="l"/>
                <a:tab pos="7856538" algn="l"/>
                <a:tab pos="8770938" algn="l"/>
                <a:tab pos="9685338" algn="l"/>
                <a:tab pos="10599738" algn="l"/>
              </a:tabLst>
            </a:pPr>
            <a:r>
              <a:rPr lang="ru-RU" altLang="ru-RU" b="1" dirty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ru-RU" altLang="ru-RU" b="1" dirty="0">
                <a:solidFill>
                  <a:srgbClr val="025198"/>
                </a:solidFill>
                <a:latin typeface="+mj-lt"/>
                <a:ea typeface="+mj-ea"/>
                <a:cs typeface="+mj-cs"/>
              </a:rPr>
              <a:t>Финансовое обеспечение предупредительных </a:t>
            </a:r>
            <a:r>
              <a:rPr lang="ru-RU" altLang="ru-RU" b="1" dirty="0" smtClean="0">
                <a:solidFill>
                  <a:srgbClr val="025198"/>
                </a:solidFill>
                <a:latin typeface="+mj-lt"/>
                <a:ea typeface="+mj-ea"/>
                <a:cs typeface="+mj-cs"/>
              </a:rPr>
              <a:t>мер по </a:t>
            </a:r>
            <a:r>
              <a:rPr lang="ru-RU" altLang="ru-RU" b="1" dirty="0">
                <a:solidFill>
                  <a:srgbClr val="025198"/>
                </a:solidFill>
                <a:latin typeface="+mj-lt"/>
                <a:ea typeface="+mj-ea"/>
                <a:cs typeface="+mj-cs"/>
              </a:rPr>
              <a:t>сокращению производственного травматизма </a:t>
            </a:r>
            <a:r>
              <a:rPr lang="ru-RU" altLang="ru-RU" b="1" dirty="0" smtClean="0">
                <a:solidFill>
                  <a:srgbClr val="025198"/>
                </a:solidFill>
                <a:latin typeface="+mj-lt"/>
                <a:ea typeface="+mj-ea"/>
                <a:cs typeface="+mj-cs"/>
              </a:rPr>
              <a:t>и </a:t>
            </a:r>
            <a:r>
              <a:rPr lang="ru-RU" altLang="ru-RU" b="1" dirty="0">
                <a:solidFill>
                  <a:srgbClr val="025198"/>
                </a:solidFill>
                <a:latin typeface="+mj-lt"/>
                <a:ea typeface="+mj-ea"/>
                <a:cs typeface="+mj-cs"/>
              </a:rPr>
              <a:t>профессиональных заболеваний</a:t>
            </a:r>
          </a:p>
        </p:txBody>
      </p:sp>
      <p:grpSp>
        <p:nvGrpSpPr>
          <p:cNvPr id="30" name="Group 7"/>
          <p:cNvGrpSpPr>
            <a:grpSpLocks/>
          </p:cNvGrpSpPr>
          <p:nvPr/>
        </p:nvGrpSpPr>
        <p:grpSpPr bwMode="auto">
          <a:xfrm>
            <a:off x="30508" y="9284"/>
            <a:ext cx="13823951" cy="268288"/>
            <a:chOff x="71" y="-6"/>
            <a:chExt cx="6531" cy="169"/>
          </a:xfrm>
        </p:grpSpPr>
        <p:sp>
          <p:nvSpPr>
            <p:cNvPr id="31" name="Rectangle 8"/>
            <p:cNvSpPr>
              <a:spLocks noChangeArrowheads="1"/>
            </p:cNvSpPr>
            <p:nvPr/>
          </p:nvSpPr>
          <p:spPr bwMode="auto">
            <a:xfrm>
              <a:off x="930" y="-6"/>
              <a:ext cx="4988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itchFamily="34" charset="0"/>
                  <a:cs typeface="Lucida Sans Unicode" pitchFamily="34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itchFamily="34" charset="0"/>
                  <a:cs typeface="Lucida Sans Unicode" pitchFamily="34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itchFamily="34" charset="0"/>
                  <a:cs typeface="Lucida Sans Unicode" pitchFamily="34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itchFamily="34" charset="0"/>
                  <a:cs typeface="Lucida Sans Unicode" pitchFamily="34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itchFamily="34" charset="0"/>
                  <a:cs typeface="Lucida Sans Unicode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itchFamily="34" charset="0"/>
                  <a:cs typeface="Lucida Sans Unicode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itchFamily="34" charset="0"/>
                  <a:cs typeface="Lucida Sans Unicode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itchFamily="34" charset="0"/>
                  <a:cs typeface="Lucida Sans Unicode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itchFamily="34" charset="0"/>
                  <a:cs typeface="Lucida Sans Unicode" pitchFamily="34" charset="0"/>
                </a:defRPr>
              </a:lvl9pPr>
            </a:lstStyle>
            <a:p>
              <a:pPr>
                <a:buSzPct val="100000"/>
              </a:pPr>
              <a:r>
                <a:rPr lang="ru-RU" altLang="ru-RU" sz="1000" dirty="0">
                  <a:solidFill>
                    <a:srgbClr val="376092"/>
                  </a:solidFill>
                  <a:latin typeface="Calibri" pitchFamily="34" charset="0"/>
                </a:rPr>
                <a:t>ОБЯЗАТЕЛЬНОЕ СОЦИАЛЬНОЕ СТРАХОВАНИЕ ОТ НЕСЧАСТНЫХ СЛУЧАЕВ НА ПРОИЗВОДСТВЕ И ПРОФЕССИОНАЛЬНЫХ ЗАБОЛЕВАНИЙ</a:t>
              </a:r>
            </a:p>
          </p:txBody>
        </p:sp>
        <p:sp>
          <p:nvSpPr>
            <p:cNvPr id="32" name="Freeform 9"/>
            <p:cNvSpPr>
              <a:spLocks noChangeArrowheads="1"/>
            </p:cNvSpPr>
            <p:nvPr/>
          </p:nvSpPr>
          <p:spPr bwMode="auto">
            <a:xfrm>
              <a:off x="71" y="119"/>
              <a:ext cx="6531" cy="44"/>
            </a:xfrm>
            <a:custGeom>
              <a:avLst/>
              <a:gdLst>
                <a:gd name="T0" fmla="*/ 0 w 10369152"/>
                <a:gd name="T1" fmla="*/ 0 h 71519"/>
                <a:gd name="T2" fmla="*/ 0 w 10369152"/>
                <a:gd name="T3" fmla="*/ 0 h 71519"/>
                <a:gd name="T4" fmla="*/ 0 w 10369152"/>
                <a:gd name="T5" fmla="*/ 0 h 71519"/>
                <a:gd name="T6" fmla="*/ 0 w 10369152"/>
                <a:gd name="T7" fmla="*/ 0 h 71519"/>
                <a:gd name="T8" fmla="*/ 0 w 10369152"/>
                <a:gd name="T9" fmla="*/ 0 h 715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69152"/>
                <a:gd name="T16" fmla="*/ 0 h 71519"/>
                <a:gd name="T17" fmla="*/ 10369152 w 10369152"/>
                <a:gd name="T18" fmla="*/ 71519 h 715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69152" h="71519">
                  <a:moveTo>
                    <a:pt x="1374431" y="27349"/>
                  </a:moveTo>
                  <a:lnTo>
                    <a:pt x="8994721" y="27349"/>
                  </a:lnTo>
                  <a:lnTo>
                    <a:pt x="8994721" y="44170"/>
                  </a:lnTo>
                  <a:lnTo>
                    <a:pt x="1374431" y="44170"/>
                  </a:lnTo>
                  <a:lnTo>
                    <a:pt x="1374431" y="27349"/>
                  </a:lnTo>
                  <a:close/>
                </a:path>
              </a:pathLst>
            </a:custGeom>
            <a:solidFill>
              <a:srgbClr val="4F81BD"/>
            </a:solidFill>
            <a:ln w="25560" cap="flat">
              <a:solidFill>
                <a:srgbClr val="385D8A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</p:grpSp>
      <p:sp>
        <p:nvSpPr>
          <p:cNvPr id="33" name="object 3">
            <a:extLst>
              <a:ext uri="{FF2B5EF4-FFF2-40B4-BE49-F238E27FC236}">
                <a16:creationId xmlns="" xmlns:a16="http://schemas.microsoft.com/office/drawing/2014/main" id="{819F3872-8C93-764C-B639-237405654395}"/>
              </a:ext>
            </a:extLst>
          </p:cNvPr>
          <p:cNvSpPr/>
          <p:nvPr/>
        </p:nvSpPr>
        <p:spPr>
          <a:xfrm>
            <a:off x="-17815" y="1"/>
            <a:ext cx="1027465" cy="6855431"/>
          </a:xfrm>
          <a:custGeom>
            <a:avLst/>
            <a:gdLst/>
            <a:ahLst/>
            <a:cxnLst/>
            <a:rect l="l" t="t" r="r" b="b"/>
            <a:pathLst>
              <a:path w="3034665" h="8856345">
                <a:moveTo>
                  <a:pt x="2310396" y="0"/>
                </a:moveTo>
                <a:lnTo>
                  <a:pt x="0" y="0"/>
                </a:lnTo>
                <a:lnTo>
                  <a:pt x="0" y="8856002"/>
                </a:lnTo>
                <a:lnTo>
                  <a:pt x="3034550" y="8856002"/>
                </a:lnTo>
                <a:lnTo>
                  <a:pt x="3007347" y="8795408"/>
                </a:lnTo>
                <a:lnTo>
                  <a:pt x="2980688" y="8735033"/>
                </a:lnTo>
                <a:lnTo>
                  <a:pt x="2954568" y="8674876"/>
                </a:lnTo>
                <a:lnTo>
                  <a:pt x="2928983" y="8614936"/>
                </a:lnTo>
                <a:lnTo>
                  <a:pt x="2903927" y="8555211"/>
                </a:lnTo>
                <a:lnTo>
                  <a:pt x="2879397" y="8495701"/>
                </a:lnTo>
                <a:lnTo>
                  <a:pt x="2855387" y="8436404"/>
                </a:lnTo>
                <a:lnTo>
                  <a:pt x="2831893" y="8377321"/>
                </a:lnTo>
                <a:lnTo>
                  <a:pt x="2808910" y="8318448"/>
                </a:lnTo>
                <a:lnTo>
                  <a:pt x="2786434" y="8259787"/>
                </a:lnTo>
                <a:lnTo>
                  <a:pt x="2764459" y="8201335"/>
                </a:lnTo>
                <a:lnTo>
                  <a:pt x="2742981" y="8143091"/>
                </a:lnTo>
                <a:lnTo>
                  <a:pt x="2721995" y="8085055"/>
                </a:lnTo>
                <a:lnTo>
                  <a:pt x="2701497" y="8027225"/>
                </a:lnTo>
                <a:lnTo>
                  <a:pt x="2681481" y="7969600"/>
                </a:lnTo>
                <a:lnTo>
                  <a:pt x="2661944" y="7912180"/>
                </a:lnTo>
                <a:lnTo>
                  <a:pt x="2642880" y="7854963"/>
                </a:lnTo>
                <a:lnTo>
                  <a:pt x="2624285" y="7797949"/>
                </a:lnTo>
                <a:lnTo>
                  <a:pt x="2606154" y="7741136"/>
                </a:lnTo>
                <a:lnTo>
                  <a:pt x="2588482" y="7684523"/>
                </a:lnTo>
                <a:lnTo>
                  <a:pt x="2571264" y="7628109"/>
                </a:lnTo>
                <a:lnTo>
                  <a:pt x="2554497" y="7571894"/>
                </a:lnTo>
                <a:lnTo>
                  <a:pt x="2538174" y="7515875"/>
                </a:lnTo>
                <a:lnTo>
                  <a:pt x="2522292" y="7460053"/>
                </a:lnTo>
                <a:lnTo>
                  <a:pt x="2506846" y="7404426"/>
                </a:lnTo>
                <a:lnTo>
                  <a:pt x="2491831" y="7348993"/>
                </a:lnTo>
                <a:lnTo>
                  <a:pt x="2477242" y="7293752"/>
                </a:lnTo>
                <a:lnTo>
                  <a:pt x="2463075" y="7238704"/>
                </a:lnTo>
                <a:lnTo>
                  <a:pt x="2449325" y="7183847"/>
                </a:lnTo>
                <a:lnTo>
                  <a:pt x="2435986" y="7129180"/>
                </a:lnTo>
                <a:lnTo>
                  <a:pt x="2423056" y="7074702"/>
                </a:lnTo>
                <a:lnTo>
                  <a:pt x="2410528" y="7020411"/>
                </a:lnTo>
                <a:lnTo>
                  <a:pt x="2398398" y="6966308"/>
                </a:lnTo>
                <a:lnTo>
                  <a:pt x="2386662" y="6912390"/>
                </a:lnTo>
                <a:lnTo>
                  <a:pt x="2375314" y="6858657"/>
                </a:lnTo>
                <a:lnTo>
                  <a:pt x="2364350" y="6805108"/>
                </a:lnTo>
                <a:lnTo>
                  <a:pt x="2353765" y="6751741"/>
                </a:lnTo>
                <a:lnTo>
                  <a:pt x="2343555" y="6698557"/>
                </a:lnTo>
                <a:lnTo>
                  <a:pt x="2333715" y="6645553"/>
                </a:lnTo>
                <a:lnTo>
                  <a:pt x="2324240" y="6592728"/>
                </a:lnTo>
                <a:lnTo>
                  <a:pt x="2315125" y="6540082"/>
                </a:lnTo>
                <a:lnTo>
                  <a:pt x="2306366" y="6487614"/>
                </a:lnTo>
                <a:lnTo>
                  <a:pt x="2297958" y="6435322"/>
                </a:lnTo>
                <a:lnTo>
                  <a:pt x="2289897" y="6383206"/>
                </a:lnTo>
                <a:lnTo>
                  <a:pt x="2282176" y="6331265"/>
                </a:lnTo>
                <a:lnTo>
                  <a:pt x="2274793" y="6279496"/>
                </a:lnTo>
                <a:lnTo>
                  <a:pt x="2267742" y="6227900"/>
                </a:lnTo>
                <a:lnTo>
                  <a:pt x="2261018" y="6176476"/>
                </a:lnTo>
                <a:lnTo>
                  <a:pt x="2254617" y="6125222"/>
                </a:lnTo>
                <a:lnTo>
                  <a:pt x="2248535" y="6074137"/>
                </a:lnTo>
                <a:lnTo>
                  <a:pt x="2242765" y="6023221"/>
                </a:lnTo>
                <a:lnTo>
                  <a:pt x="2237304" y="5972472"/>
                </a:lnTo>
                <a:lnTo>
                  <a:pt x="2232147" y="5921889"/>
                </a:lnTo>
                <a:lnTo>
                  <a:pt x="2227289" y="5871471"/>
                </a:lnTo>
                <a:lnTo>
                  <a:pt x="2222726" y="5821218"/>
                </a:lnTo>
                <a:lnTo>
                  <a:pt x="2218453" y="5771128"/>
                </a:lnTo>
                <a:lnTo>
                  <a:pt x="2214464" y="5721200"/>
                </a:lnTo>
                <a:lnTo>
                  <a:pt x="2210756" y="5671433"/>
                </a:lnTo>
                <a:lnTo>
                  <a:pt x="2207324" y="5621826"/>
                </a:lnTo>
                <a:lnTo>
                  <a:pt x="2204162" y="5572378"/>
                </a:lnTo>
                <a:lnTo>
                  <a:pt x="2198633" y="5473955"/>
                </a:lnTo>
                <a:lnTo>
                  <a:pt x="2194132" y="5376156"/>
                </a:lnTo>
                <a:lnTo>
                  <a:pt x="2190620" y="5278972"/>
                </a:lnTo>
                <a:lnTo>
                  <a:pt x="2188061" y="5182396"/>
                </a:lnTo>
                <a:lnTo>
                  <a:pt x="2186415" y="5086419"/>
                </a:lnTo>
                <a:lnTo>
                  <a:pt x="2185647" y="4991033"/>
                </a:lnTo>
                <a:lnTo>
                  <a:pt x="2185717" y="4896229"/>
                </a:lnTo>
                <a:lnTo>
                  <a:pt x="2186589" y="4802000"/>
                </a:lnTo>
                <a:lnTo>
                  <a:pt x="2188224" y="4708337"/>
                </a:lnTo>
                <a:lnTo>
                  <a:pt x="2190586" y="4615231"/>
                </a:lnTo>
                <a:lnTo>
                  <a:pt x="2193636" y="4522676"/>
                </a:lnTo>
                <a:lnTo>
                  <a:pt x="2197336" y="4430662"/>
                </a:lnTo>
                <a:lnTo>
                  <a:pt x="2201650" y="4339181"/>
                </a:lnTo>
                <a:lnTo>
                  <a:pt x="2206539" y="4248225"/>
                </a:lnTo>
                <a:lnTo>
                  <a:pt x="2211966" y="4157785"/>
                </a:lnTo>
                <a:lnTo>
                  <a:pt x="2221032" y="4023077"/>
                </a:lnTo>
                <a:lnTo>
                  <a:pt x="2231096" y="3889485"/>
                </a:lnTo>
                <a:lnTo>
                  <a:pt x="2242031" y="3756981"/>
                </a:lnTo>
                <a:lnTo>
                  <a:pt x="2257746" y="3581954"/>
                </a:lnTo>
                <a:lnTo>
                  <a:pt x="2278790" y="3365722"/>
                </a:lnTo>
                <a:lnTo>
                  <a:pt x="2367152" y="2526647"/>
                </a:lnTo>
                <a:lnTo>
                  <a:pt x="2387346" y="2322699"/>
                </a:lnTo>
                <a:lnTo>
                  <a:pt x="2402135" y="2161037"/>
                </a:lnTo>
                <a:lnTo>
                  <a:pt x="2412234" y="2040621"/>
                </a:lnTo>
                <a:lnTo>
                  <a:pt x="2421338" y="1920885"/>
                </a:lnTo>
                <a:lnTo>
                  <a:pt x="2426794" y="1841425"/>
                </a:lnTo>
                <a:lnTo>
                  <a:pt x="2431713" y="1762248"/>
                </a:lnTo>
                <a:lnTo>
                  <a:pt x="2436059" y="1683344"/>
                </a:lnTo>
                <a:lnTo>
                  <a:pt x="2439795" y="1604705"/>
                </a:lnTo>
                <a:lnTo>
                  <a:pt x="2442881" y="1526323"/>
                </a:lnTo>
                <a:lnTo>
                  <a:pt x="2445282" y="1448191"/>
                </a:lnTo>
                <a:lnTo>
                  <a:pt x="2446958" y="1370298"/>
                </a:lnTo>
                <a:lnTo>
                  <a:pt x="2447873" y="1292639"/>
                </a:lnTo>
                <a:lnTo>
                  <a:pt x="2447988" y="1215203"/>
                </a:lnTo>
                <a:lnTo>
                  <a:pt x="2447266" y="1137984"/>
                </a:lnTo>
                <a:lnTo>
                  <a:pt x="2445670" y="1060972"/>
                </a:lnTo>
                <a:lnTo>
                  <a:pt x="2443162" y="984160"/>
                </a:lnTo>
                <a:lnTo>
                  <a:pt x="2439703" y="907538"/>
                </a:lnTo>
                <a:lnTo>
                  <a:pt x="2435257" y="831100"/>
                </a:lnTo>
                <a:lnTo>
                  <a:pt x="2432652" y="792947"/>
                </a:lnTo>
                <a:lnTo>
                  <a:pt x="2429786" y="754837"/>
                </a:lnTo>
                <a:lnTo>
                  <a:pt x="2426654" y="716768"/>
                </a:lnTo>
                <a:lnTo>
                  <a:pt x="2423252" y="678740"/>
                </a:lnTo>
                <a:lnTo>
                  <a:pt x="2419574" y="640751"/>
                </a:lnTo>
                <a:lnTo>
                  <a:pt x="2415617" y="602801"/>
                </a:lnTo>
                <a:lnTo>
                  <a:pt x="2411375" y="564888"/>
                </a:lnTo>
                <a:lnTo>
                  <a:pt x="2406843" y="527012"/>
                </a:lnTo>
                <a:lnTo>
                  <a:pt x="2402018" y="489172"/>
                </a:lnTo>
                <a:lnTo>
                  <a:pt x="2396894" y="451365"/>
                </a:lnTo>
                <a:lnTo>
                  <a:pt x="2391467" y="413592"/>
                </a:lnTo>
                <a:lnTo>
                  <a:pt x="2385732" y="375852"/>
                </a:lnTo>
                <a:lnTo>
                  <a:pt x="2379683" y="338143"/>
                </a:lnTo>
                <a:lnTo>
                  <a:pt x="2373318" y="300464"/>
                </a:lnTo>
                <a:lnTo>
                  <a:pt x="2366630" y="262814"/>
                </a:lnTo>
                <a:lnTo>
                  <a:pt x="2359615" y="225193"/>
                </a:lnTo>
                <a:lnTo>
                  <a:pt x="2352268" y="187599"/>
                </a:lnTo>
                <a:lnTo>
                  <a:pt x="2344585" y="150031"/>
                </a:lnTo>
                <a:lnTo>
                  <a:pt x="2336562" y="112488"/>
                </a:lnTo>
                <a:lnTo>
                  <a:pt x="2328192" y="74969"/>
                </a:lnTo>
                <a:lnTo>
                  <a:pt x="2319472" y="37473"/>
                </a:lnTo>
                <a:lnTo>
                  <a:pt x="2310396" y="0"/>
                </a:lnTo>
                <a:close/>
              </a:path>
            </a:pathLst>
          </a:custGeom>
          <a:solidFill>
            <a:srgbClr val="CCDDE7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lIns="0" tIns="0" rIns="0" bIns="0" rtlCol="0"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endParaRPr sz="1350" dirty="0"/>
          </a:p>
        </p:txBody>
      </p:sp>
      <p:grpSp>
        <p:nvGrpSpPr>
          <p:cNvPr id="34" name="Shape 336"/>
          <p:cNvGrpSpPr/>
          <p:nvPr/>
        </p:nvGrpSpPr>
        <p:grpSpPr>
          <a:xfrm>
            <a:off x="13503" y="129911"/>
            <a:ext cx="755321" cy="867068"/>
            <a:chOff x="0" y="0"/>
            <a:chExt cx="638291" cy="693109"/>
          </a:xfrm>
        </p:grpSpPr>
        <p:pic>
          <p:nvPicPr>
            <p:cNvPr id="35" name="Shape 338"/>
            <p:cNvPicPr/>
            <p:nvPr/>
          </p:nvPicPr>
          <p:blipFill>
            <a:blip r:embed="rId4"/>
            <a:stretch/>
          </p:blipFill>
          <p:spPr>
            <a:xfrm>
              <a:off x="1552" y="562392"/>
              <a:ext cx="113960" cy="50701"/>
            </a:xfrm>
            <a:prstGeom prst="rect">
              <a:avLst/>
            </a:prstGeom>
          </p:spPr>
        </p:pic>
        <p:pic>
          <p:nvPicPr>
            <p:cNvPr id="36" name="Shape 340"/>
            <p:cNvPicPr/>
            <p:nvPr/>
          </p:nvPicPr>
          <p:blipFill>
            <a:blip r:embed="rId5"/>
            <a:stretch/>
          </p:blipFill>
          <p:spPr>
            <a:xfrm>
              <a:off x="130978" y="562961"/>
              <a:ext cx="238101" cy="57971"/>
            </a:xfrm>
            <a:prstGeom prst="rect">
              <a:avLst/>
            </a:prstGeom>
          </p:spPr>
        </p:pic>
        <p:sp>
          <p:nvSpPr>
            <p:cNvPr id="37" name="Shape 341"/>
            <p:cNvSpPr/>
            <p:nvPr/>
          </p:nvSpPr>
          <p:spPr>
            <a:xfrm>
              <a:off x="388859" y="562959"/>
              <a:ext cx="43436" cy="49924"/>
            </a:xfrm>
            <a:custGeom>
              <a:avLst/>
              <a:gdLst>
                <a:gd name="OXMLTextRectL" fmla="val 0"/>
                <a:gd name="OXMLTextRectT" fmla="val 0"/>
                <a:gd name="OXMLTextRectR" fmla="val w"/>
                <a:gd name="OXMLTextRectB" fmla="val h"/>
                <a:gd name="COTextRectL" fmla="*/ OXMLTextRectL 1 w"/>
                <a:gd name="COTextRectT" fmla="*/ OXMLTextRectT 1 h"/>
                <a:gd name="COTextRectR" fmla="*/ OXMLTextRectR 1 w"/>
                <a:gd name="COTextRectB" fmla="*/ OXMLTextRectB 1 h"/>
                <a:gd name="ODFLeft" fmla="val 0"/>
                <a:gd name="ODFTop" fmla="val 0"/>
                <a:gd name="ODFRight" fmla="val 62230"/>
                <a:gd name="ODFBottom" fmla="val 77469"/>
                <a:gd name="ODFWidth" fmla="val 62230"/>
                <a:gd name="ODFHeight" fmla="val 77469"/>
              </a:gdLst>
              <a:ahLst/>
              <a:cxnLst/>
              <a:rect l="OXMLTextRectL" t="OXMLTextRectT" r="OXMLTextRectR" b="OXMLTextRectB"/>
              <a:pathLst>
                <a:path w="62230" h="77469">
                  <a:moveTo>
                    <a:pt x="10883" y="0"/>
                  </a:moveTo>
                  <a:lnTo>
                    <a:pt x="0" y="0"/>
                  </a:lnTo>
                  <a:lnTo>
                    <a:pt x="0" y="76923"/>
                  </a:lnTo>
                  <a:lnTo>
                    <a:pt x="31750" y="76923"/>
                  </a:lnTo>
                  <a:lnTo>
                    <a:pt x="44600" y="75284"/>
                  </a:lnTo>
                  <a:lnTo>
                    <a:pt x="54124" y="70399"/>
                  </a:lnTo>
                  <a:lnTo>
                    <a:pt x="55698" y="68249"/>
                  </a:lnTo>
                  <a:lnTo>
                    <a:pt x="10883" y="68249"/>
                  </a:lnTo>
                  <a:lnTo>
                    <a:pt x="10883" y="35483"/>
                  </a:lnTo>
                  <a:lnTo>
                    <a:pt x="56574" y="35483"/>
                  </a:lnTo>
                  <a:lnTo>
                    <a:pt x="54738" y="32935"/>
                  </a:lnTo>
                  <a:lnTo>
                    <a:pt x="45848" y="28348"/>
                  </a:lnTo>
                  <a:lnTo>
                    <a:pt x="33731" y="26809"/>
                  </a:lnTo>
                  <a:lnTo>
                    <a:pt x="10883" y="26809"/>
                  </a:lnTo>
                  <a:lnTo>
                    <a:pt x="10883" y="0"/>
                  </a:lnTo>
                  <a:close/>
                </a:path>
                <a:path w="62230" h="77469">
                  <a:moveTo>
                    <a:pt x="56574" y="35483"/>
                  </a:moveTo>
                  <a:lnTo>
                    <a:pt x="44170" y="35483"/>
                  </a:lnTo>
                  <a:lnTo>
                    <a:pt x="51079" y="40436"/>
                  </a:lnTo>
                  <a:lnTo>
                    <a:pt x="51079" y="51320"/>
                  </a:lnTo>
                  <a:lnTo>
                    <a:pt x="49782" y="58643"/>
                  </a:lnTo>
                  <a:lnTo>
                    <a:pt x="45972" y="63942"/>
                  </a:lnTo>
                  <a:lnTo>
                    <a:pt x="39769" y="67163"/>
                  </a:lnTo>
                  <a:lnTo>
                    <a:pt x="31292" y="68249"/>
                  </a:lnTo>
                  <a:lnTo>
                    <a:pt x="55698" y="68249"/>
                  </a:lnTo>
                  <a:lnTo>
                    <a:pt x="60042" y="62318"/>
                  </a:lnTo>
                  <a:lnTo>
                    <a:pt x="62077" y="51092"/>
                  </a:lnTo>
                  <a:lnTo>
                    <a:pt x="60211" y="40531"/>
                  </a:lnTo>
                  <a:lnTo>
                    <a:pt x="56574" y="35483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/>
            <a:lstStyle/>
            <a:p>
              <a:pPr marL="0" indent="0" algn="l"/>
              <a:endParaRPr sz="180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38" name="Shape 343"/>
            <p:cNvPicPr/>
            <p:nvPr/>
          </p:nvPicPr>
          <p:blipFill>
            <a:blip r:embed="rId6"/>
            <a:stretch/>
          </p:blipFill>
          <p:spPr>
            <a:xfrm>
              <a:off x="446584" y="562961"/>
              <a:ext cx="46175" cy="49564"/>
            </a:xfrm>
            <a:prstGeom prst="rect">
              <a:avLst/>
            </a:prstGeom>
          </p:spPr>
        </p:pic>
        <p:pic>
          <p:nvPicPr>
            <p:cNvPr id="39" name="Shape 345"/>
            <p:cNvPicPr/>
            <p:nvPr/>
          </p:nvPicPr>
          <p:blipFill>
            <a:blip r:embed="rId7"/>
            <a:stretch/>
          </p:blipFill>
          <p:spPr>
            <a:xfrm>
              <a:off x="512528" y="562959"/>
              <a:ext cx="59437" cy="49572"/>
            </a:xfrm>
            <a:prstGeom prst="rect">
              <a:avLst/>
            </a:prstGeom>
          </p:spPr>
        </p:pic>
        <p:sp>
          <p:nvSpPr>
            <p:cNvPr id="40" name="Shape 346"/>
            <p:cNvSpPr/>
            <p:nvPr/>
          </p:nvSpPr>
          <p:spPr>
            <a:xfrm>
              <a:off x="591751" y="562961"/>
              <a:ext cx="46539" cy="49924"/>
            </a:xfrm>
            <a:custGeom>
              <a:avLst/>
              <a:gdLst>
                <a:gd name="OXMLTextRectL" fmla="val 0"/>
                <a:gd name="OXMLTextRectT" fmla="val 0"/>
                <a:gd name="OXMLTextRectR" fmla="val w"/>
                <a:gd name="OXMLTextRectB" fmla="val h"/>
                <a:gd name="COTextRectL" fmla="*/ OXMLTextRectL 1 w"/>
                <a:gd name="COTextRectT" fmla="*/ OXMLTextRectT 1 h"/>
                <a:gd name="COTextRectR" fmla="*/ OXMLTextRectR 1 w"/>
                <a:gd name="COTextRectB" fmla="*/ OXMLTextRectB 1 h"/>
                <a:gd name="ODFLeft" fmla="val 0"/>
                <a:gd name="ODFTop" fmla="val 0"/>
                <a:gd name="ODFRight" fmla="val 66675"/>
                <a:gd name="ODFBottom" fmla="val 77469"/>
                <a:gd name="ODFWidth" fmla="val 66675"/>
                <a:gd name="ODFHeight" fmla="val 77469"/>
              </a:gdLst>
              <a:ahLst/>
              <a:cxnLst/>
              <a:rect l="OXMLTextRectL" t="OXMLTextRectT" r="OXMLTextRectR" b="OXMLTextRectB"/>
              <a:pathLst>
                <a:path w="66675" h="77469">
                  <a:moveTo>
                    <a:pt x="66471" y="0"/>
                  </a:moveTo>
                  <a:lnTo>
                    <a:pt x="56349" y="0"/>
                  </a:lnTo>
                  <a:lnTo>
                    <a:pt x="10871" y="59334"/>
                  </a:lnTo>
                  <a:lnTo>
                    <a:pt x="10871" y="0"/>
                  </a:lnTo>
                  <a:lnTo>
                    <a:pt x="0" y="0"/>
                  </a:lnTo>
                  <a:lnTo>
                    <a:pt x="0" y="76911"/>
                  </a:lnTo>
                  <a:lnTo>
                    <a:pt x="10096" y="76911"/>
                  </a:lnTo>
                  <a:lnTo>
                    <a:pt x="55689" y="17691"/>
                  </a:lnTo>
                  <a:lnTo>
                    <a:pt x="55689" y="76911"/>
                  </a:lnTo>
                  <a:lnTo>
                    <a:pt x="66471" y="76911"/>
                  </a:lnTo>
                  <a:lnTo>
                    <a:pt x="66471" y="0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/>
            <a:lstStyle/>
            <a:p>
              <a:pPr marL="0" indent="0" algn="l"/>
              <a:endParaRPr sz="180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41" name="Shape 348"/>
            <p:cNvPicPr/>
            <p:nvPr/>
          </p:nvPicPr>
          <p:blipFill>
            <a:blip r:embed="rId8"/>
            <a:stretch/>
          </p:blipFill>
          <p:spPr>
            <a:xfrm>
              <a:off x="0" y="634419"/>
              <a:ext cx="131611" cy="53247"/>
            </a:xfrm>
            <a:prstGeom prst="rect">
              <a:avLst/>
            </a:prstGeom>
          </p:spPr>
        </p:pic>
        <p:pic>
          <p:nvPicPr>
            <p:cNvPr id="42" name="Shape 350"/>
            <p:cNvPicPr/>
            <p:nvPr/>
          </p:nvPicPr>
          <p:blipFill>
            <a:blip r:embed="rId9"/>
            <a:stretch/>
          </p:blipFill>
          <p:spPr>
            <a:xfrm>
              <a:off x="147090" y="636252"/>
              <a:ext cx="114664" cy="56856"/>
            </a:xfrm>
            <a:prstGeom prst="rect">
              <a:avLst/>
            </a:prstGeom>
          </p:spPr>
        </p:pic>
        <p:pic>
          <p:nvPicPr>
            <p:cNvPr id="43" name="Shape 352"/>
            <p:cNvPicPr/>
            <p:nvPr/>
          </p:nvPicPr>
          <p:blipFill>
            <a:blip r:embed="rId10"/>
            <a:stretch/>
          </p:blipFill>
          <p:spPr>
            <a:xfrm>
              <a:off x="295090" y="635694"/>
              <a:ext cx="222864" cy="50693"/>
            </a:xfrm>
            <a:prstGeom prst="rect">
              <a:avLst/>
            </a:prstGeom>
          </p:spPr>
        </p:pic>
        <p:pic>
          <p:nvPicPr>
            <p:cNvPr id="44" name="Shape 354"/>
            <p:cNvPicPr/>
            <p:nvPr/>
          </p:nvPicPr>
          <p:blipFill>
            <a:blip r:embed="rId11"/>
            <a:stretch/>
          </p:blipFill>
          <p:spPr>
            <a:xfrm>
              <a:off x="531607" y="636254"/>
              <a:ext cx="46397" cy="49564"/>
            </a:xfrm>
            <a:prstGeom prst="rect">
              <a:avLst/>
            </a:prstGeom>
          </p:spPr>
        </p:pic>
        <p:pic>
          <p:nvPicPr>
            <p:cNvPr id="45" name="Shape 356"/>
            <p:cNvPicPr/>
            <p:nvPr/>
          </p:nvPicPr>
          <p:blipFill>
            <a:blip r:embed="rId12"/>
            <a:stretch/>
          </p:blipFill>
          <p:spPr>
            <a:xfrm>
              <a:off x="591751" y="636254"/>
              <a:ext cx="46397" cy="49564"/>
            </a:xfrm>
            <a:prstGeom prst="rect">
              <a:avLst/>
            </a:prstGeom>
          </p:spPr>
        </p:pic>
        <p:sp>
          <p:nvSpPr>
            <p:cNvPr id="46" name="Shape 357"/>
            <p:cNvSpPr/>
            <p:nvPr/>
          </p:nvSpPr>
          <p:spPr>
            <a:xfrm>
              <a:off x="596399" y="548957"/>
              <a:ext cx="38118" cy="5319"/>
            </a:xfrm>
            <a:custGeom>
              <a:avLst/>
              <a:gdLst>
                <a:gd name="OXMLTextRectL" fmla="val 0"/>
                <a:gd name="OXMLTextRectT" fmla="val 0"/>
                <a:gd name="OXMLTextRectR" fmla="val w"/>
                <a:gd name="OXMLTextRectB" fmla="val h"/>
                <a:gd name="COTextRectL" fmla="*/ OXMLTextRectL 1 w"/>
                <a:gd name="COTextRectT" fmla="*/ OXMLTextRectT 1 h"/>
                <a:gd name="COTextRectR" fmla="*/ OXMLTextRectR 1 w"/>
                <a:gd name="COTextRectB" fmla="*/ OXMLTextRectB 1 h"/>
                <a:gd name="ODFLeft" fmla="val 0"/>
                <a:gd name="ODFTop" fmla="val 0"/>
                <a:gd name="ODFRight" fmla="val 54609"/>
                <a:gd name="ODFBottom" fmla="val 8255"/>
                <a:gd name="ODFWidth" fmla="val 54609"/>
                <a:gd name="ODFHeight" fmla="val 8255"/>
              </a:gdLst>
              <a:ahLst/>
              <a:cxnLst/>
              <a:rect l="OXMLTextRectL" t="OXMLTextRectT" r="OXMLTextRectR" b="OXMLTextRectB"/>
              <a:pathLst>
                <a:path w="54609" h="8255">
                  <a:moveTo>
                    <a:pt x="54533" y="0"/>
                  </a:moveTo>
                  <a:lnTo>
                    <a:pt x="0" y="0"/>
                  </a:lnTo>
                  <a:lnTo>
                    <a:pt x="0" y="8115"/>
                  </a:lnTo>
                  <a:lnTo>
                    <a:pt x="54533" y="8115"/>
                  </a:lnTo>
                  <a:lnTo>
                    <a:pt x="54533" y="0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/>
            <a:lstStyle/>
            <a:p>
              <a:pPr marL="0" indent="0" algn="l"/>
              <a:endParaRPr sz="180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47" name="Shape 359"/>
            <p:cNvPicPr/>
            <p:nvPr/>
          </p:nvPicPr>
          <p:blipFill>
            <a:blip r:embed="rId13"/>
            <a:stretch/>
          </p:blipFill>
          <p:spPr>
            <a:xfrm>
              <a:off x="6351" y="0"/>
              <a:ext cx="625305" cy="495693"/>
            </a:xfrm>
            <a:prstGeom prst="rect">
              <a:avLst/>
            </a:prstGeom>
          </p:spPr>
        </p:pic>
      </p:grp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1228725" y="1219200"/>
            <a:ext cx="10538118" cy="3967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Ctr="1"/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ru-RU" altLang="ru-RU" sz="1600" dirty="0" smtClean="0">
              <a:solidFill>
                <a:srgbClr val="C00000"/>
              </a:solidFill>
              <a:latin typeface="+mn-lt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 sz="1600" dirty="0" smtClean="0">
                <a:solidFill>
                  <a:srgbClr val="C00000"/>
                </a:solidFill>
                <a:latin typeface="+mn-lt"/>
                <a:ea typeface="Lucida Sans Unicode" panose="020B0602030504020204" pitchFamily="34" charset="0"/>
                <a:cs typeface="Lucida Sans Unicode" panose="020B0602030504020204" pitchFamily="34" charset="0"/>
              </a:rPr>
              <a:t>Трудовым </a:t>
            </a:r>
            <a:r>
              <a:rPr lang="ru-RU" altLang="ru-RU" sz="1600" dirty="0">
                <a:solidFill>
                  <a:srgbClr val="C00000"/>
                </a:solidFill>
                <a:latin typeface="+mn-lt"/>
                <a:ea typeface="Lucida Sans Unicode" panose="020B0602030504020204" pitchFamily="34" charset="0"/>
                <a:cs typeface="Lucida Sans Unicode" panose="020B0602030504020204" pitchFamily="34" charset="0"/>
              </a:rPr>
              <a:t>кодексом Российской Федерации установлена обязанность работодателя </a:t>
            </a:r>
            <a:r>
              <a:rPr lang="ru-RU" altLang="ru-RU" sz="1600" dirty="0">
                <a:solidFill>
                  <a:srgbClr val="002060"/>
                </a:solidFill>
                <a:latin typeface="+mn-lt"/>
                <a:ea typeface="Lucida Sans Unicode" panose="020B0602030504020204" pitchFamily="34" charset="0"/>
                <a:cs typeface="Lucida Sans Unicode" panose="020B0602030504020204" pitchFamily="34" charset="0"/>
              </a:rPr>
              <a:t>за счет собственных средств обеспечивать безопасные условия и охрану труда</a:t>
            </a: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 sz="1600" dirty="0">
                <a:solidFill>
                  <a:srgbClr val="C00000"/>
                </a:solidFill>
                <a:latin typeface="+mn-lt"/>
                <a:ea typeface="Lucida Sans Unicode" panose="020B0602030504020204" pitchFamily="34" charset="0"/>
                <a:cs typeface="Lucida Sans Unicode" panose="020B0602030504020204" pitchFamily="34" charset="0"/>
              </a:rPr>
              <a:t>С 2001 Фонд </a:t>
            </a:r>
            <a:r>
              <a:rPr lang="ru-RU" altLang="ru-RU" sz="1600" dirty="0" smtClean="0">
                <a:solidFill>
                  <a:srgbClr val="C00000"/>
                </a:solidFill>
                <a:latin typeface="+mn-lt"/>
                <a:ea typeface="Lucida Sans Unicode" panose="020B0602030504020204" pitchFamily="34" charset="0"/>
                <a:cs typeface="Lucida Sans Unicode" panose="020B0602030504020204" pitchFamily="34" charset="0"/>
              </a:rPr>
              <a:t>осуществляет </a:t>
            </a:r>
            <a:r>
              <a:rPr lang="ru-RU" altLang="ru-RU" sz="1600" dirty="0">
                <a:solidFill>
                  <a:srgbClr val="C00000"/>
                </a:solidFill>
                <a:latin typeface="+mn-lt"/>
                <a:ea typeface="Lucida Sans Unicode" panose="020B0602030504020204" pitchFamily="34" charset="0"/>
                <a:cs typeface="Lucida Sans Unicode" panose="020B0602030504020204" pitchFamily="34" charset="0"/>
              </a:rPr>
              <a:t>финансовую поддержку работодателям </a:t>
            </a:r>
            <a:r>
              <a:rPr lang="ru-RU" altLang="ru-RU" sz="1600" dirty="0">
                <a:solidFill>
                  <a:srgbClr val="002060"/>
                </a:solidFill>
                <a:latin typeface="+mn-lt"/>
                <a:ea typeface="Lucida Sans Unicode" panose="020B0602030504020204" pitchFamily="34" charset="0"/>
                <a:cs typeface="Lucida Sans Unicode" panose="020B0602030504020204" pitchFamily="34" charset="0"/>
              </a:rPr>
              <a:t>на проведение предупредительных мероприятий, направленных на снижение производственного травматизма и профессиональных заболеваний, в рамках финансового обеспечения предупредительных мер</a:t>
            </a: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 sz="1600" dirty="0">
                <a:solidFill>
                  <a:srgbClr val="C00000"/>
                </a:solidFill>
                <a:latin typeface="+mn-lt"/>
                <a:ea typeface="Lucida Sans Unicode" panose="020B0602030504020204" pitchFamily="34" charset="0"/>
                <a:cs typeface="Lucida Sans Unicode" panose="020B0602030504020204" pitchFamily="34" charset="0"/>
              </a:rPr>
              <a:t>Перечень предупредительных мер определен </a:t>
            </a:r>
            <a:r>
              <a:rPr lang="ru-RU" altLang="ru-RU" sz="1600" dirty="0">
                <a:solidFill>
                  <a:srgbClr val="002060"/>
                </a:solidFill>
                <a:latin typeface="+mn-lt"/>
                <a:ea typeface="Lucida Sans Unicode" panose="020B0602030504020204" pitchFamily="34" charset="0"/>
                <a:cs typeface="Lucida Sans Unicode" panose="020B0602030504020204" pitchFamily="34" charset="0"/>
              </a:rPr>
              <a:t>Правилами финансового обеспечения предупредительных мер по сокращению производственного травматизма и профессиональных заболеваний работников и санаторно-курортного лечения работников, занятых на работах с вредными и (или) опасными производственными </a:t>
            </a:r>
            <a:r>
              <a:rPr lang="ru-RU" altLang="ru-RU" sz="1600" dirty="0" smtClean="0">
                <a:solidFill>
                  <a:srgbClr val="002060"/>
                </a:solidFill>
                <a:latin typeface="+mn-lt"/>
                <a:ea typeface="Lucida Sans Unicode" panose="020B0602030504020204" pitchFamily="34" charset="0"/>
                <a:cs typeface="Lucida Sans Unicode" panose="020B0602030504020204" pitchFamily="34" charset="0"/>
              </a:rPr>
              <a:t>факторами, утвержденными </a:t>
            </a:r>
            <a:r>
              <a:rPr lang="ru-RU" altLang="ru-RU" sz="1600" dirty="0">
                <a:solidFill>
                  <a:srgbClr val="002060"/>
                </a:solidFill>
                <a:latin typeface="+mn-lt"/>
                <a:ea typeface="Lucida Sans Unicode" panose="020B0602030504020204" pitchFamily="34" charset="0"/>
                <a:cs typeface="Lucida Sans Unicode" panose="020B0602030504020204" pitchFamily="34" charset="0"/>
              </a:rPr>
              <a:t>приказом Минтруда </a:t>
            </a:r>
            <a:r>
              <a:rPr lang="ru-RU" altLang="ru-RU" sz="1600" dirty="0" smtClean="0">
                <a:solidFill>
                  <a:srgbClr val="002060"/>
                </a:solidFill>
                <a:latin typeface="+mn-lt"/>
                <a:ea typeface="Lucida Sans Unicode" panose="020B0602030504020204" pitchFamily="34" charset="0"/>
                <a:cs typeface="Lucida Sans Unicode" panose="020B0602030504020204" pitchFamily="34" charset="0"/>
              </a:rPr>
              <a:t>России от </a:t>
            </a:r>
            <a:r>
              <a:rPr lang="ru-RU" altLang="ru-RU" sz="1600" dirty="0">
                <a:solidFill>
                  <a:srgbClr val="002060"/>
                </a:solidFill>
                <a:latin typeface="+mn-lt"/>
                <a:ea typeface="Lucida Sans Unicode" panose="020B0602030504020204" pitchFamily="34" charset="0"/>
                <a:cs typeface="Lucida Sans Unicode" panose="020B0602030504020204" pitchFamily="34" charset="0"/>
              </a:rPr>
              <a:t>14.07.2021 № 467н</a:t>
            </a:r>
          </a:p>
        </p:txBody>
      </p:sp>
      <p:sp>
        <p:nvSpPr>
          <p:cNvPr id="52" name="AutoShape 7"/>
          <p:cNvSpPr>
            <a:spLocks noChangeArrowheads="1"/>
          </p:cNvSpPr>
          <p:nvPr/>
        </p:nvSpPr>
        <p:spPr bwMode="gray">
          <a:xfrm>
            <a:off x="5376431" y="4201064"/>
            <a:ext cx="6604876" cy="2489928"/>
          </a:xfrm>
          <a:prstGeom prst="roundRect">
            <a:avLst>
              <a:gd name="adj" fmla="val 9106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>
            <a:noFill/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spcAft>
                <a:spcPts val="600"/>
              </a:spcAft>
            </a:pPr>
            <a:r>
              <a:rPr lang="ru-RU" altLang="ru-RU" sz="1200" b="1" dirty="0">
                <a:solidFill>
                  <a:srgbClr val="FF0000"/>
                </a:solidFill>
              </a:rPr>
              <a:t>2024: Перечень предупредительных мер</a:t>
            </a:r>
          </a:p>
          <a:p>
            <a:pPr algn="ctr">
              <a:spcAft>
                <a:spcPts val="600"/>
              </a:spcAft>
            </a:pPr>
            <a:r>
              <a:rPr lang="ru-RU" altLang="ru-RU" sz="1200" dirty="0">
                <a:solidFill>
                  <a:srgbClr val="5B9BD5">
                    <a:lumMod val="50000"/>
                  </a:srgbClr>
                </a:solidFill>
              </a:rPr>
              <a:t>включено </a:t>
            </a:r>
            <a:r>
              <a:rPr lang="ru-RU" altLang="ru-RU" sz="1200" b="1" dirty="0">
                <a:solidFill>
                  <a:srgbClr val="C00000"/>
                </a:solidFill>
              </a:rPr>
              <a:t>17</a:t>
            </a:r>
            <a:r>
              <a:rPr lang="ru-RU" altLang="ru-RU" sz="1200" dirty="0">
                <a:solidFill>
                  <a:srgbClr val="5B9BD5">
                    <a:lumMod val="50000"/>
                  </a:srgbClr>
                </a:solidFill>
              </a:rPr>
              <a:t> мероприятий, наибольшая часть  средств СФР направляется на:</a:t>
            </a:r>
          </a:p>
          <a:p>
            <a:pPr marL="285750" indent="-285750">
              <a:spcAft>
                <a:spcPts val="600"/>
              </a:spcAft>
              <a:buClr>
                <a:srgbClr val="5B9BD5">
                  <a:lumMod val="50000"/>
                </a:srgbClr>
              </a:buClr>
              <a:buFont typeface="Wingdings" panose="05000000000000000000" pitchFamily="2" charset="2"/>
              <a:buChar char="ü"/>
            </a:pPr>
            <a:r>
              <a:rPr lang="ru-RU" altLang="ru-RU" sz="1200" b="1" dirty="0">
                <a:solidFill>
                  <a:srgbClr val="5B9BD5">
                    <a:lumMod val="50000"/>
                  </a:srgbClr>
                </a:solidFill>
              </a:rPr>
              <a:t>Приобретение средств </a:t>
            </a:r>
            <a:r>
              <a:rPr lang="ru-RU" sz="1200" b="1" dirty="0">
                <a:solidFill>
                  <a:srgbClr val="5B9BD5">
                    <a:lumMod val="50000"/>
                  </a:srgbClr>
                </a:solidFill>
              </a:rPr>
              <a:t>индивидуальной защиты;</a:t>
            </a:r>
            <a:endParaRPr lang="ru-RU" sz="1200" dirty="0">
              <a:solidFill>
                <a:srgbClr val="5B9BD5">
                  <a:lumMod val="50000"/>
                </a:srgbClr>
              </a:solidFill>
            </a:endParaRPr>
          </a:p>
          <a:p>
            <a:pPr marL="285750" indent="-285750">
              <a:spcAft>
                <a:spcPts val="600"/>
              </a:spcAft>
              <a:buClr>
                <a:srgbClr val="5B9BD5">
                  <a:lumMod val="50000"/>
                </a:srgbClr>
              </a:buClr>
              <a:buFont typeface="Wingdings" panose="05000000000000000000" pitchFamily="2" charset="2"/>
              <a:buChar char="ü"/>
            </a:pPr>
            <a:r>
              <a:rPr lang="ru-RU" altLang="ru-RU" sz="1200" b="1" dirty="0">
                <a:solidFill>
                  <a:srgbClr val="5B9BD5">
                    <a:lumMod val="50000"/>
                  </a:srgbClr>
                </a:solidFill>
              </a:rPr>
              <a:t>Проведение обязательных периодических медицинских осмотров </a:t>
            </a:r>
            <a:r>
              <a:rPr lang="ru-RU" altLang="ru-RU" sz="1200" dirty="0">
                <a:solidFill>
                  <a:srgbClr val="5B9BD5">
                    <a:lumMod val="50000"/>
                  </a:srgbClr>
                </a:solidFill>
              </a:rPr>
              <a:t>(обследований) работников; </a:t>
            </a:r>
          </a:p>
          <a:p>
            <a:pPr marL="285750" indent="-285750">
              <a:spcAft>
                <a:spcPts val="600"/>
              </a:spcAft>
              <a:buClr>
                <a:srgbClr val="5B9BD5">
                  <a:lumMod val="50000"/>
                </a:srgbClr>
              </a:buClr>
              <a:buFont typeface="Wingdings" panose="05000000000000000000" pitchFamily="2" charset="2"/>
              <a:buChar char="ü"/>
            </a:pPr>
            <a:r>
              <a:rPr lang="ru-RU" altLang="ru-RU" sz="1200" b="1" dirty="0">
                <a:solidFill>
                  <a:srgbClr val="5B9BD5">
                    <a:lumMod val="50000"/>
                  </a:srgbClr>
                </a:solidFill>
              </a:rPr>
              <a:t>Санаторно-курортное лечение работников, занятых на работах  с вредными и (или) опасными производственными факторами</a:t>
            </a:r>
            <a:r>
              <a:rPr lang="ru-RU" altLang="ru-RU" sz="1200" dirty="0">
                <a:solidFill>
                  <a:srgbClr val="5B9BD5">
                    <a:lumMod val="50000"/>
                  </a:srgbClr>
                </a:solidFill>
              </a:rPr>
              <a:t>;</a:t>
            </a:r>
          </a:p>
          <a:p>
            <a:pPr marL="285750" indent="-285750">
              <a:spcAft>
                <a:spcPts val="600"/>
              </a:spcAft>
              <a:buClr>
                <a:srgbClr val="5B9BD5">
                  <a:lumMod val="50000"/>
                </a:srgbClr>
              </a:buClr>
              <a:buFont typeface="Wingdings" panose="05000000000000000000" pitchFamily="2" charset="2"/>
              <a:buChar char="ü"/>
            </a:pPr>
            <a:r>
              <a:rPr lang="ru-RU" altLang="ru-RU" sz="1200" b="1" dirty="0">
                <a:solidFill>
                  <a:srgbClr val="5B9BD5">
                    <a:lumMod val="50000"/>
                  </a:srgbClr>
                </a:solidFill>
              </a:rPr>
              <a:t>Санаторно-курортное лечение работников </a:t>
            </a:r>
            <a:r>
              <a:rPr lang="ru-RU" altLang="ru-RU" sz="1200" b="1" dirty="0" err="1">
                <a:solidFill>
                  <a:srgbClr val="5B9BD5">
                    <a:lumMod val="50000"/>
                  </a:srgbClr>
                </a:solidFill>
              </a:rPr>
              <a:t>предпенсионного</a:t>
            </a:r>
            <a:r>
              <a:rPr lang="ru-RU" altLang="ru-RU" sz="1200" b="1" dirty="0">
                <a:solidFill>
                  <a:srgbClr val="5B9BD5">
                    <a:lumMod val="50000"/>
                  </a:srgbClr>
                </a:solidFill>
              </a:rPr>
              <a:t> и пенсионного возраста;</a:t>
            </a:r>
            <a:r>
              <a:rPr lang="ru-RU" altLang="ru-RU" sz="1200" dirty="0">
                <a:solidFill>
                  <a:srgbClr val="5B9BD5">
                    <a:lumMod val="50000"/>
                  </a:srgbClr>
                </a:solidFill>
              </a:rPr>
              <a:t> </a:t>
            </a:r>
          </a:p>
          <a:p>
            <a:pPr marL="285750" indent="-285750">
              <a:buClr>
                <a:srgbClr val="5B9BD5">
                  <a:lumMod val="50000"/>
                </a:srgbClr>
              </a:buClr>
              <a:buFont typeface="Wingdings" panose="05000000000000000000" pitchFamily="2" charset="2"/>
              <a:buChar char="ü"/>
            </a:pPr>
            <a:r>
              <a:rPr lang="ru-RU" sz="1200" b="1" dirty="0">
                <a:solidFill>
                  <a:srgbClr val="5B9BD5">
                    <a:lumMod val="50000"/>
                  </a:srgbClr>
                </a:solidFill>
              </a:rPr>
              <a:t>Проведение специальной оценки условий труда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idx="11"/>
          </p:nvPr>
        </p:nvSpPr>
        <p:spPr>
          <a:xfrm>
            <a:off x="10416481" y="6356350"/>
            <a:ext cx="1163807" cy="363538"/>
          </a:xfrm>
        </p:spPr>
        <p:txBody>
          <a:bodyPr/>
          <a:lstStyle/>
          <a:p>
            <a:pPr algn="r"/>
            <a:fld id="{3BB27E5F-5017-434B-8491-3A9894441BF7}" type="slidenum">
              <a:rPr lang="ru-RU" altLang="ru-RU" smtClean="0">
                <a:latin typeface="+mn-lt"/>
              </a:rPr>
              <a:pPr algn="r"/>
              <a:t>2</a:t>
            </a:fld>
            <a:endParaRPr lang="ru-RU" altLang="ru-RU" dirty="0">
              <a:latin typeface="+mn-lt"/>
            </a:endParaRPr>
          </a:p>
        </p:txBody>
      </p:sp>
      <p:pic>
        <p:nvPicPr>
          <p:cNvPr id="56" name="object 4">
            <a:extLst>
              <a:ext uri="{FF2B5EF4-FFF2-40B4-BE49-F238E27FC236}">
                <a16:creationId xmlns="" xmlns:a16="http://schemas.microsoft.com/office/drawing/2014/main" id="{727F49BB-7DF1-9447-A753-D8716D7627C5}"/>
              </a:ext>
            </a:extLst>
          </p:cNvPr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554650" y="9284"/>
            <a:ext cx="347045" cy="68579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64171" y="4705229"/>
            <a:ext cx="3938817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altLang="ru-RU" sz="1200" b="1" dirty="0">
                <a:solidFill>
                  <a:srgbClr val="FF0000"/>
                </a:solidFill>
                <a:latin typeface="+mj-lt"/>
              </a:rPr>
              <a:t>2001: Перечень предупредительных мер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altLang="ru-RU" sz="1200" b="1" dirty="0">
                <a:solidFill>
                  <a:srgbClr val="5B9BD5">
                    <a:lumMod val="50000"/>
                  </a:srgbClr>
                </a:solidFill>
                <a:latin typeface="+mj-lt"/>
              </a:rPr>
              <a:t>Санаторно-курортное лечение работников</a:t>
            </a:r>
            <a:r>
              <a:rPr lang="ru-RU" altLang="ru-RU" sz="1200" dirty="0">
                <a:solidFill>
                  <a:srgbClr val="5B9BD5">
                    <a:lumMod val="50000"/>
                  </a:srgbClr>
                </a:solidFill>
                <a:latin typeface="+mj-lt"/>
              </a:rPr>
              <a:t>, занятых на работах с вредными и (или) опасными производственными факторами;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altLang="ru-RU" sz="1200" b="1" dirty="0">
                <a:solidFill>
                  <a:srgbClr val="5B9BD5">
                    <a:lumMod val="50000"/>
                  </a:srgbClr>
                </a:solidFill>
                <a:latin typeface="+mj-lt"/>
              </a:rPr>
              <a:t>Проведение обязательных периодических медицинских осмотров </a:t>
            </a:r>
            <a:r>
              <a:rPr lang="ru-RU" altLang="ru-RU" sz="1200" dirty="0">
                <a:solidFill>
                  <a:srgbClr val="5B9BD5">
                    <a:lumMod val="50000"/>
                  </a:srgbClr>
                </a:solidFill>
                <a:latin typeface="+mj-lt"/>
              </a:rPr>
              <a:t>(обследований) работников</a:t>
            </a:r>
          </a:p>
        </p:txBody>
      </p:sp>
    </p:spTree>
    <p:extLst>
      <p:ext uri="{BB962C8B-B14F-4D97-AF65-F5344CB8AC3E}">
        <p14:creationId xmlns:p14="http://schemas.microsoft.com/office/powerpoint/2010/main" val="2703268059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">
            <a:extLst>
              <a:ext uri="{FF2B5EF4-FFF2-40B4-BE49-F238E27FC236}">
                <a16:creationId xmlns="" xmlns:a16="http://schemas.microsoft.com/office/drawing/2014/main" id="{F905A6F5-EDB7-805F-15BE-8108C772D652}"/>
              </a:ext>
            </a:extLst>
          </p:cNvPr>
          <p:cNvSpPr/>
          <p:nvPr/>
        </p:nvSpPr>
        <p:spPr>
          <a:xfrm>
            <a:off x="0" y="3562350"/>
            <a:ext cx="4670108" cy="3295650"/>
          </a:xfrm>
          <a:custGeom>
            <a:avLst/>
            <a:gdLst/>
            <a:ahLst/>
            <a:cxnLst/>
            <a:rect l="l" t="t" r="r" b="b"/>
            <a:pathLst>
              <a:path w="6226810" h="4394200">
                <a:moveTo>
                  <a:pt x="6036116" y="1600200"/>
                </a:moveTo>
                <a:lnTo>
                  <a:pt x="4322374" y="1600200"/>
                </a:lnTo>
                <a:lnTo>
                  <a:pt x="4384865" y="1612900"/>
                </a:lnTo>
                <a:lnTo>
                  <a:pt x="4504556" y="1612900"/>
                </a:lnTo>
                <a:lnTo>
                  <a:pt x="4617041" y="1638300"/>
                </a:lnTo>
                <a:lnTo>
                  <a:pt x="4670524" y="1638300"/>
                </a:lnTo>
                <a:lnTo>
                  <a:pt x="4771858" y="1663700"/>
                </a:lnTo>
                <a:lnTo>
                  <a:pt x="4819664" y="1676400"/>
                </a:lnTo>
                <a:lnTo>
                  <a:pt x="4865532" y="1701800"/>
                </a:lnTo>
                <a:lnTo>
                  <a:pt x="4909439" y="1714500"/>
                </a:lnTo>
                <a:lnTo>
                  <a:pt x="4951363" y="1739900"/>
                </a:lnTo>
                <a:lnTo>
                  <a:pt x="4991281" y="1752600"/>
                </a:lnTo>
                <a:lnTo>
                  <a:pt x="5029170" y="1778000"/>
                </a:lnTo>
                <a:lnTo>
                  <a:pt x="5065008" y="1803400"/>
                </a:lnTo>
                <a:lnTo>
                  <a:pt x="5098772" y="1828800"/>
                </a:lnTo>
                <a:lnTo>
                  <a:pt x="5130438" y="1854200"/>
                </a:lnTo>
                <a:lnTo>
                  <a:pt x="5159986" y="1879600"/>
                </a:lnTo>
                <a:lnTo>
                  <a:pt x="5212631" y="1943100"/>
                </a:lnTo>
                <a:lnTo>
                  <a:pt x="5239335" y="1981200"/>
                </a:lnTo>
                <a:lnTo>
                  <a:pt x="5263154" y="2019300"/>
                </a:lnTo>
                <a:lnTo>
                  <a:pt x="5284069" y="2057400"/>
                </a:lnTo>
                <a:lnTo>
                  <a:pt x="5302057" y="2095500"/>
                </a:lnTo>
                <a:lnTo>
                  <a:pt x="5317097" y="2146300"/>
                </a:lnTo>
                <a:lnTo>
                  <a:pt x="5329170" y="2197100"/>
                </a:lnTo>
                <a:lnTo>
                  <a:pt x="5338254" y="2235200"/>
                </a:lnTo>
                <a:lnTo>
                  <a:pt x="5344328" y="2286000"/>
                </a:lnTo>
                <a:lnTo>
                  <a:pt x="5347372" y="2336800"/>
                </a:lnTo>
                <a:lnTo>
                  <a:pt x="5347364" y="2387600"/>
                </a:lnTo>
                <a:lnTo>
                  <a:pt x="5344284" y="2438400"/>
                </a:lnTo>
                <a:lnTo>
                  <a:pt x="5338111" y="2501900"/>
                </a:lnTo>
                <a:lnTo>
                  <a:pt x="5328824" y="2552700"/>
                </a:lnTo>
                <a:lnTo>
                  <a:pt x="5316402" y="2603500"/>
                </a:lnTo>
                <a:lnTo>
                  <a:pt x="5302557" y="2654300"/>
                </a:lnTo>
                <a:lnTo>
                  <a:pt x="5286285" y="2692400"/>
                </a:lnTo>
                <a:lnTo>
                  <a:pt x="5267683" y="2743200"/>
                </a:lnTo>
                <a:lnTo>
                  <a:pt x="5246847" y="2781300"/>
                </a:lnTo>
                <a:lnTo>
                  <a:pt x="5223873" y="2832100"/>
                </a:lnTo>
                <a:lnTo>
                  <a:pt x="5198858" y="2870200"/>
                </a:lnTo>
                <a:lnTo>
                  <a:pt x="5171897" y="2908300"/>
                </a:lnTo>
                <a:lnTo>
                  <a:pt x="5143087" y="2946400"/>
                </a:lnTo>
                <a:lnTo>
                  <a:pt x="5112524" y="2984500"/>
                </a:lnTo>
                <a:lnTo>
                  <a:pt x="5080303" y="3009900"/>
                </a:lnTo>
                <a:lnTo>
                  <a:pt x="5046523" y="3048000"/>
                </a:lnTo>
                <a:lnTo>
                  <a:pt x="5011277" y="3073400"/>
                </a:lnTo>
                <a:lnTo>
                  <a:pt x="4974664" y="3111500"/>
                </a:lnTo>
                <a:lnTo>
                  <a:pt x="4936778" y="3136900"/>
                </a:lnTo>
                <a:lnTo>
                  <a:pt x="4897716" y="3162300"/>
                </a:lnTo>
                <a:lnTo>
                  <a:pt x="4857575" y="3187700"/>
                </a:lnTo>
                <a:lnTo>
                  <a:pt x="4816450" y="3213100"/>
                </a:lnTo>
                <a:lnTo>
                  <a:pt x="4774438" y="3238500"/>
                </a:lnTo>
                <a:lnTo>
                  <a:pt x="4731634" y="3251200"/>
                </a:lnTo>
                <a:lnTo>
                  <a:pt x="4688136" y="3276600"/>
                </a:lnTo>
                <a:lnTo>
                  <a:pt x="4417938" y="3352800"/>
                </a:lnTo>
                <a:lnTo>
                  <a:pt x="4372268" y="3352800"/>
                </a:lnTo>
                <a:lnTo>
                  <a:pt x="4326673" y="3365500"/>
                </a:lnTo>
                <a:lnTo>
                  <a:pt x="3403922" y="3365500"/>
                </a:lnTo>
                <a:lnTo>
                  <a:pt x="2695527" y="4394200"/>
                </a:lnTo>
                <a:lnTo>
                  <a:pt x="3762512" y="4394200"/>
                </a:lnTo>
                <a:lnTo>
                  <a:pt x="3866126" y="4254500"/>
                </a:lnTo>
                <a:lnTo>
                  <a:pt x="4250081" y="4254500"/>
                </a:lnTo>
                <a:lnTo>
                  <a:pt x="4308077" y="4241800"/>
                </a:lnTo>
                <a:lnTo>
                  <a:pt x="4421686" y="4241800"/>
                </a:lnTo>
                <a:lnTo>
                  <a:pt x="4477293" y="4229100"/>
                </a:lnTo>
                <a:lnTo>
                  <a:pt x="4532096" y="4229100"/>
                </a:lnTo>
                <a:lnTo>
                  <a:pt x="4793928" y="4165600"/>
                </a:lnTo>
                <a:lnTo>
                  <a:pt x="4941151" y="4127500"/>
                </a:lnTo>
                <a:lnTo>
                  <a:pt x="4988558" y="4102100"/>
                </a:lnTo>
                <a:lnTo>
                  <a:pt x="5035124" y="4089400"/>
                </a:lnTo>
                <a:lnTo>
                  <a:pt x="5080847" y="4064000"/>
                </a:lnTo>
                <a:lnTo>
                  <a:pt x="5125723" y="4051300"/>
                </a:lnTo>
                <a:lnTo>
                  <a:pt x="5169748" y="4025900"/>
                </a:lnTo>
                <a:lnTo>
                  <a:pt x="5212918" y="4000500"/>
                </a:lnTo>
                <a:lnTo>
                  <a:pt x="5255231" y="3975100"/>
                </a:lnTo>
                <a:lnTo>
                  <a:pt x="5296681" y="3949700"/>
                </a:lnTo>
                <a:lnTo>
                  <a:pt x="5337266" y="3924300"/>
                </a:lnTo>
                <a:lnTo>
                  <a:pt x="5376982" y="3898900"/>
                </a:lnTo>
                <a:lnTo>
                  <a:pt x="5415826" y="3873500"/>
                </a:lnTo>
                <a:lnTo>
                  <a:pt x="5453793" y="3848100"/>
                </a:lnTo>
                <a:lnTo>
                  <a:pt x="5490880" y="3822700"/>
                </a:lnTo>
                <a:lnTo>
                  <a:pt x="5527084" y="3797300"/>
                </a:lnTo>
                <a:lnTo>
                  <a:pt x="5562401" y="3759200"/>
                </a:lnTo>
                <a:lnTo>
                  <a:pt x="5596827" y="3733800"/>
                </a:lnTo>
                <a:lnTo>
                  <a:pt x="5630358" y="3708400"/>
                </a:lnTo>
                <a:lnTo>
                  <a:pt x="5662991" y="3670300"/>
                </a:lnTo>
                <a:lnTo>
                  <a:pt x="5694723" y="3644900"/>
                </a:lnTo>
                <a:lnTo>
                  <a:pt x="5725549" y="3606800"/>
                </a:lnTo>
                <a:lnTo>
                  <a:pt x="5755466" y="3581400"/>
                </a:lnTo>
                <a:lnTo>
                  <a:pt x="5784471" y="3543300"/>
                </a:lnTo>
                <a:lnTo>
                  <a:pt x="5812559" y="3505200"/>
                </a:lnTo>
                <a:lnTo>
                  <a:pt x="5839728" y="3479800"/>
                </a:lnTo>
                <a:lnTo>
                  <a:pt x="5865973" y="3441700"/>
                </a:lnTo>
                <a:lnTo>
                  <a:pt x="5891291" y="3403600"/>
                </a:lnTo>
                <a:lnTo>
                  <a:pt x="5915678" y="3365500"/>
                </a:lnTo>
                <a:lnTo>
                  <a:pt x="5939131" y="3340100"/>
                </a:lnTo>
                <a:lnTo>
                  <a:pt x="5961646" y="3302000"/>
                </a:lnTo>
                <a:lnTo>
                  <a:pt x="5983219" y="3263900"/>
                </a:lnTo>
                <a:lnTo>
                  <a:pt x="6003847" y="3225800"/>
                </a:lnTo>
                <a:lnTo>
                  <a:pt x="6023526" y="3187700"/>
                </a:lnTo>
                <a:lnTo>
                  <a:pt x="6042253" y="3149600"/>
                </a:lnTo>
                <a:lnTo>
                  <a:pt x="6060023" y="3124200"/>
                </a:lnTo>
                <a:lnTo>
                  <a:pt x="6076833" y="3086100"/>
                </a:lnTo>
                <a:lnTo>
                  <a:pt x="6092681" y="3048000"/>
                </a:lnTo>
                <a:lnTo>
                  <a:pt x="6107561" y="3009900"/>
                </a:lnTo>
                <a:lnTo>
                  <a:pt x="6121470" y="2971800"/>
                </a:lnTo>
                <a:lnTo>
                  <a:pt x="6134405" y="2933700"/>
                </a:lnTo>
                <a:lnTo>
                  <a:pt x="6146362" y="2895600"/>
                </a:lnTo>
                <a:lnTo>
                  <a:pt x="6157337" y="2857500"/>
                </a:lnTo>
                <a:lnTo>
                  <a:pt x="6167328" y="2819400"/>
                </a:lnTo>
                <a:lnTo>
                  <a:pt x="6179573" y="2768600"/>
                </a:lnTo>
                <a:lnTo>
                  <a:pt x="6190396" y="2717800"/>
                </a:lnTo>
                <a:lnTo>
                  <a:pt x="6199800" y="2667000"/>
                </a:lnTo>
                <a:lnTo>
                  <a:pt x="6207791" y="2628900"/>
                </a:lnTo>
                <a:lnTo>
                  <a:pt x="6214374" y="2578100"/>
                </a:lnTo>
                <a:lnTo>
                  <a:pt x="6219554" y="2527300"/>
                </a:lnTo>
                <a:lnTo>
                  <a:pt x="6223335" y="2476500"/>
                </a:lnTo>
                <a:lnTo>
                  <a:pt x="6225723" y="2425700"/>
                </a:lnTo>
                <a:lnTo>
                  <a:pt x="6226723" y="2374900"/>
                </a:lnTo>
                <a:lnTo>
                  <a:pt x="6226339" y="2324100"/>
                </a:lnTo>
                <a:lnTo>
                  <a:pt x="6224577" y="2273300"/>
                </a:lnTo>
                <a:lnTo>
                  <a:pt x="6221441" y="2235200"/>
                </a:lnTo>
                <a:lnTo>
                  <a:pt x="6216937" y="2184400"/>
                </a:lnTo>
                <a:lnTo>
                  <a:pt x="6211069" y="2133600"/>
                </a:lnTo>
                <a:lnTo>
                  <a:pt x="6203843" y="2082800"/>
                </a:lnTo>
                <a:lnTo>
                  <a:pt x="6195264" y="2044700"/>
                </a:lnTo>
                <a:lnTo>
                  <a:pt x="6185335" y="1993900"/>
                </a:lnTo>
                <a:lnTo>
                  <a:pt x="6174063" y="1943100"/>
                </a:lnTo>
                <a:lnTo>
                  <a:pt x="6161453" y="1905000"/>
                </a:lnTo>
                <a:lnTo>
                  <a:pt x="6147509" y="1854200"/>
                </a:lnTo>
                <a:lnTo>
                  <a:pt x="6132236" y="1816100"/>
                </a:lnTo>
                <a:lnTo>
                  <a:pt x="6115639" y="1765300"/>
                </a:lnTo>
                <a:lnTo>
                  <a:pt x="6097724" y="1727200"/>
                </a:lnTo>
                <a:lnTo>
                  <a:pt x="6078495" y="1676400"/>
                </a:lnTo>
                <a:lnTo>
                  <a:pt x="6057957" y="1638300"/>
                </a:lnTo>
                <a:lnTo>
                  <a:pt x="6036116" y="1600200"/>
                </a:lnTo>
                <a:close/>
              </a:path>
              <a:path w="6226810" h="4394200">
                <a:moveTo>
                  <a:pt x="3639253" y="0"/>
                </a:moveTo>
                <a:lnTo>
                  <a:pt x="2572161" y="0"/>
                </a:lnTo>
                <a:lnTo>
                  <a:pt x="2072619" y="723900"/>
                </a:lnTo>
                <a:lnTo>
                  <a:pt x="1490780" y="723900"/>
                </a:lnTo>
                <a:lnTo>
                  <a:pt x="1432793" y="736600"/>
                </a:lnTo>
                <a:lnTo>
                  <a:pt x="1375844" y="736600"/>
                </a:lnTo>
                <a:lnTo>
                  <a:pt x="1211190" y="774700"/>
                </a:lnTo>
                <a:lnTo>
                  <a:pt x="1158358" y="774700"/>
                </a:lnTo>
                <a:lnTo>
                  <a:pt x="1106545" y="787400"/>
                </a:lnTo>
                <a:lnTo>
                  <a:pt x="1055748" y="812800"/>
                </a:lnTo>
                <a:lnTo>
                  <a:pt x="909420" y="850900"/>
                </a:lnTo>
                <a:lnTo>
                  <a:pt x="862652" y="876300"/>
                </a:lnTo>
                <a:lnTo>
                  <a:pt x="816882" y="901700"/>
                </a:lnTo>
                <a:lnTo>
                  <a:pt x="772106" y="914400"/>
                </a:lnTo>
                <a:lnTo>
                  <a:pt x="728321" y="939800"/>
                </a:lnTo>
                <a:lnTo>
                  <a:pt x="685523" y="965200"/>
                </a:lnTo>
                <a:lnTo>
                  <a:pt x="643708" y="990600"/>
                </a:lnTo>
                <a:lnTo>
                  <a:pt x="602873" y="1003300"/>
                </a:lnTo>
                <a:lnTo>
                  <a:pt x="563014" y="1028700"/>
                </a:lnTo>
                <a:lnTo>
                  <a:pt x="524128" y="1066800"/>
                </a:lnTo>
                <a:lnTo>
                  <a:pt x="486210" y="1092200"/>
                </a:lnTo>
                <a:lnTo>
                  <a:pt x="449257" y="1117600"/>
                </a:lnTo>
                <a:lnTo>
                  <a:pt x="413266" y="1143000"/>
                </a:lnTo>
                <a:lnTo>
                  <a:pt x="378232" y="1168400"/>
                </a:lnTo>
                <a:lnTo>
                  <a:pt x="344153" y="1206500"/>
                </a:lnTo>
                <a:lnTo>
                  <a:pt x="311024" y="1231900"/>
                </a:lnTo>
                <a:lnTo>
                  <a:pt x="278842" y="1270000"/>
                </a:lnTo>
                <a:lnTo>
                  <a:pt x="247603" y="1295400"/>
                </a:lnTo>
                <a:lnTo>
                  <a:pt x="217303" y="1333500"/>
                </a:lnTo>
                <a:lnTo>
                  <a:pt x="187940" y="1358900"/>
                </a:lnTo>
                <a:lnTo>
                  <a:pt x="159508" y="1397000"/>
                </a:lnTo>
                <a:lnTo>
                  <a:pt x="132006" y="1435100"/>
                </a:lnTo>
                <a:lnTo>
                  <a:pt x="105428" y="1460500"/>
                </a:lnTo>
                <a:lnTo>
                  <a:pt x="79771" y="1498600"/>
                </a:lnTo>
                <a:lnTo>
                  <a:pt x="55032" y="1536700"/>
                </a:lnTo>
                <a:lnTo>
                  <a:pt x="31207" y="1562100"/>
                </a:lnTo>
                <a:lnTo>
                  <a:pt x="8292" y="1600200"/>
                </a:lnTo>
                <a:lnTo>
                  <a:pt x="0" y="1612900"/>
                </a:lnTo>
                <a:lnTo>
                  <a:pt x="0" y="3530600"/>
                </a:lnTo>
                <a:lnTo>
                  <a:pt x="2860" y="3530600"/>
                </a:lnTo>
                <a:lnTo>
                  <a:pt x="31145" y="3568700"/>
                </a:lnTo>
                <a:lnTo>
                  <a:pt x="50455" y="3594100"/>
                </a:lnTo>
                <a:lnTo>
                  <a:pt x="92176" y="3644900"/>
                </a:lnTo>
                <a:lnTo>
                  <a:pt x="138186" y="3695700"/>
                </a:lnTo>
                <a:lnTo>
                  <a:pt x="188670" y="3746500"/>
                </a:lnTo>
                <a:lnTo>
                  <a:pt x="243812" y="3797300"/>
                </a:lnTo>
                <a:lnTo>
                  <a:pt x="273186" y="3822700"/>
                </a:lnTo>
                <a:lnTo>
                  <a:pt x="303795" y="3848100"/>
                </a:lnTo>
                <a:lnTo>
                  <a:pt x="335659" y="3873500"/>
                </a:lnTo>
                <a:lnTo>
                  <a:pt x="368804" y="3886200"/>
                </a:lnTo>
                <a:lnTo>
                  <a:pt x="403250" y="3911600"/>
                </a:lnTo>
                <a:lnTo>
                  <a:pt x="439023" y="3937000"/>
                </a:lnTo>
                <a:lnTo>
                  <a:pt x="476144" y="3962400"/>
                </a:lnTo>
                <a:lnTo>
                  <a:pt x="514636" y="3987800"/>
                </a:lnTo>
                <a:lnTo>
                  <a:pt x="554523" y="4000500"/>
                </a:lnTo>
                <a:lnTo>
                  <a:pt x="595828" y="4025900"/>
                </a:lnTo>
                <a:lnTo>
                  <a:pt x="638574" y="4038600"/>
                </a:lnTo>
                <a:lnTo>
                  <a:pt x="682783" y="4064000"/>
                </a:lnTo>
                <a:lnTo>
                  <a:pt x="728479" y="4076700"/>
                </a:lnTo>
                <a:lnTo>
                  <a:pt x="775684" y="4102100"/>
                </a:lnTo>
                <a:lnTo>
                  <a:pt x="824423" y="4114800"/>
                </a:lnTo>
                <a:lnTo>
                  <a:pt x="874717" y="4140200"/>
                </a:lnTo>
                <a:lnTo>
                  <a:pt x="926590" y="4152900"/>
                </a:lnTo>
                <a:lnTo>
                  <a:pt x="1035165" y="4178300"/>
                </a:lnTo>
                <a:lnTo>
                  <a:pt x="1210443" y="4216400"/>
                </a:lnTo>
                <a:lnTo>
                  <a:pt x="1272273" y="4216400"/>
                </a:lnTo>
                <a:lnTo>
                  <a:pt x="1335842" y="4229100"/>
                </a:lnTo>
                <a:lnTo>
                  <a:pt x="1401175" y="4229100"/>
                </a:lnTo>
                <a:lnTo>
                  <a:pt x="1468293" y="4241800"/>
                </a:lnTo>
                <a:lnTo>
                  <a:pt x="2269393" y="4241800"/>
                </a:lnTo>
                <a:lnTo>
                  <a:pt x="2885470" y="3365500"/>
                </a:lnTo>
                <a:lnTo>
                  <a:pt x="1493165" y="3365500"/>
                </a:lnTo>
                <a:lnTo>
                  <a:pt x="1434211" y="3352800"/>
                </a:lnTo>
                <a:lnTo>
                  <a:pt x="1377056" y="3352800"/>
                </a:lnTo>
                <a:lnTo>
                  <a:pt x="1268238" y="3327400"/>
                </a:lnTo>
                <a:lnTo>
                  <a:pt x="1166893" y="3302000"/>
                </a:lnTo>
                <a:lnTo>
                  <a:pt x="1119080" y="3289300"/>
                </a:lnTo>
                <a:lnTo>
                  <a:pt x="1073204" y="3276600"/>
                </a:lnTo>
                <a:lnTo>
                  <a:pt x="1029289" y="3251200"/>
                </a:lnTo>
                <a:lnTo>
                  <a:pt x="987357" y="3238500"/>
                </a:lnTo>
                <a:lnTo>
                  <a:pt x="947430" y="3213100"/>
                </a:lnTo>
                <a:lnTo>
                  <a:pt x="909533" y="3200400"/>
                </a:lnTo>
                <a:lnTo>
                  <a:pt x="873687" y="3175000"/>
                </a:lnTo>
                <a:lnTo>
                  <a:pt x="839916" y="3149600"/>
                </a:lnTo>
                <a:lnTo>
                  <a:pt x="808243" y="3124200"/>
                </a:lnTo>
                <a:lnTo>
                  <a:pt x="778690" y="3098800"/>
                </a:lnTo>
                <a:lnTo>
                  <a:pt x="751281" y="3060700"/>
                </a:lnTo>
                <a:lnTo>
                  <a:pt x="726038" y="3035300"/>
                </a:lnTo>
                <a:lnTo>
                  <a:pt x="699364" y="2997200"/>
                </a:lnTo>
                <a:lnTo>
                  <a:pt x="675571" y="2959100"/>
                </a:lnTo>
                <a:lnTo>
                  <a:pt x="654678" y="2921000"/>
                </a:lnTo>
                <a:lnTo>
                  <a:pt x="636708" y="2870200"/>
                </a:lnTo>
                <a:lnTo>
                  <a:pt x="621682" y="2832100"/>
                </a:lnTo>
                <a:lnTo>
                  <a:pt x="609620" y="2781300"/>
                </a:lnTo>
                <a:lnTo>
                  <a:pt x="600545" y="2730500"/>
                </a:lnTo>
                <a:lnTo>
                  <a:pt x="594476" y="2679700"/>
                </a:lnTo>
                <a:lnTo>
                  <a:pt x="591435" y="2628900"/>
                </a:lnTo>
                <a:lnTo>
                  <a:pt x="591444" y="2578100"/>
                </a:lnTo>
                <a:lnTo>
                  <a:pt x="594523" y="2527300"/>
                </a:lnTo>
                <a:lnTo>
                  <a:pt x="600693" y="2476500"/>
                </a:lnTo>
                <a:lnTo>
                  <a:pt x="609976" y="2425700"/>
                </a:lnTo>
                <a:lnTo>
                  <a:pt x="622393" y="2374900"/>
                </a:lnTo>
                <a:lnTo>
                  <a:pt x="632752" y="2336800"/>
                </a:lnTo>
                <a:lnTo>
                  <a:pt x="644657" y="2298700"/>
                </a:lnTo>
                <a:lnTo>
                  <a:pt x="658127" y="2260600"/>
                </a:lnTo>
                <a:lnTo>
                  <a:pt x="673175" y="2222500"/>
                </a:lnTo>
                <a:lnTo>
                  <a:pt x="689819" y="2184400"/>
                </a:lnTo>
                <a:lnTo>
                  <a:pt x="708075" y="2146300"/>
                </a:lnTo>
                <a:lnTo>
                  <a:pt x="727957" y="2108200"/>
                </a:lnTo>
                <a:lnTo>
                  <a:pt x="749483" y="2070100"/>
                </a:lnTo>
                <a:lnTo>
                  <a:pt x="772668" y="2044700"/>
                </a:lnTo>
                <a:lnTo>
                  <a:pt x="797527" y="2006600"/>
                </a:lnTo>
                <a:lnTo>
                  <a:pt x="824078" y="1968500"/>
                </a:lnTo>
                <a:lnTo>
                  <a:pt x="852336" y="1943100"/>
                </a:lnTo>
                <a:lnTo>
                  <a:pt x="882316" y="1905000"/>
                </a:lnTo>
                <a:lnTo>
                  <a:pt x="914035" y="1879600"/>
                </a:lnTo>
                <a:lnTo>
                  <a:pt x="947509" y="1841500"/>
                </a:lnTo>
                <a:lnTo>
                  <a:pt x="982753" y="1816100"/>
                </a:lnTo>
                <a:lnTo>
                  <a:pt x="1019784" y="1790700"/>
                </a:lnTo>
                <a:lnTo>
                  <a:pt x="1058617" y="1765300"/>
                </a:lnTo>
                <a:lnTo>
                  <a:pt x="1099269" y="1739900"/>
                </a:lnTo>
                <a:lnTo>
                  <a:pt x="1141755" y="1714500"/>
                </a:lnTo>
                <a:lnTo>
                  <a:pt x="1186091" y="1701800"/>
                </a:lnTo>
                <a:lnTo>
                  <a:pt x="1232293" y="1676400"/>
                </a:lnTo>
                <a:lnTo>
                  <a:pt x="1280378" y="1663700"/>
                </a:lnTo>
                <a:lnTo>
                  <a:pt x="1382257" y="1638300"/>
                </a:lnTo>
                <a:lnTo>
                  <a:pt x="1491856" y="1612900"/>
                </a:lnTo>
                <a:lnTo>
                  <a:pt x="1549590" y="1600200"/>
                </a:lnTo>
                <a:lnTo>
                  <a:pt x="2534721" y="1600200"/>
                </a:lnTo>
                <a:lnTo>
                  <a:pt x="3639253" y="0"/>
                </a:lnTo>
                <a:close/>
              </a:path>
              <a:path w="6226810" h="4394200">
                <a:moveTo>
                  <a:pt x="4401513" y="723900"/>
                </a:moveTo>
                <a:lnTo>
                  <a:pt x="3669403" y="723900"/>
                </a:lnTo>
                <a:lnTo>
                  <a:pt x="1812206" y="3365500"/>
                </a:lnTo>
                <a:lnTo>
                  <a:pt x="2885470" y="3365500"/>
                </a:lnTo>
                <a:lnTo>
                  <a:pt x="4126552" y="1600200"/>
                </a:lnTo>
                <a:lnTo>
                  <a:pt x="6036116" y="1600200"/>
                </a:lnTo>
                <a:lnTo>
                  <a:pt x="6012975" y="1562100"/>
                </a:lnTo>
                <a:lnTo>
                  <a:pt x="5988541" y="1511300"/>
                </a:lnTo>
                <a:lnTo>
                  <a:pt x="5962817" y="1473200"/>
                </a:lnTo>
                <a:lnTo>
                  <a:pt x="5935810" y="1435100"/>
                </a:lnTo>
                <a:lnTo>
                  <a:pt x="5907524" y="1397000"/>
                </a:lnTo>
                <a:lnTo>
                  <a:pt x="5867892" y="1346200"/>
                </a:lnTo>
                <a:lnTo>
                  <a:pt x="5824061" y="1308100"/>
                </a:lnTo>
                <a:lnTo>
                  <a:pt x="5800513" y="1282700"/>
                </a:lnTo>
                <a:lnTo>
                  <a:pt x="5750036" y="1231900"/>
                </a:lnTo>
                <a:lnTo>
                  <a:pt x="5694900" y="1181100"/>
                </a:lnTo>
                <a:lnTo>
                  <a:pt x="5665527" y="1155700"/>
                </a:lnTo>
                <a:lnTo>
                  <a:pt x="5634920" y="1130300"/>
                </a:lnTo>
                <a:lnTo>
                  <a:pt x="5603057" y="1104900"/>
                </a:lnTo>
                <a:lnTo>
                  <a:pt x="5569913" y="1079500"/>
                </a:lnTo>
                <a:lnTo>
                  <a:pt x="5535467" y="1054100"/>
                </a:lnTo>
                <a:lnTo>
                  <a:pt x="5499695" y="1028700"/>
                </a:lnTo>
                <a:lnTo>
                  <a:pt x="5462574" y="1016000"/>
                </a:lnTo>
                <a:lnTo>
                  <a:pt x="5424081" y="990600"/>
                </a:lnTo>
                <a:lnTo>
                  <a:pt x="5384193" y="965200"/>
                </a:lnTo>
                <a:lnTo>
                  <a:pt x="5342888" y="952500"/>
                </a:lnTo>
                <a:lnTo>
                  <a:pt x="5300142" y="927100"/>
                </a:lnTo>
                <a:lnTo>
                  <a:pt x="5255932" y="914400"/>
                </a:lnTo>
                <a:lnTo>
                  <a:pt x="5210236" y="889000"/>
                </a:lnTo>
                <a:lnTo>
                  <a:pt x="5163030" y="876300"/>
                </a:lnTo>
                <a:lnTo>
                  <a:pt x="5114291" y="850900"/>
                </a:lnTo>
                <a:lnTo>
                  <a:pt x="5012124" y="825500"/>
                </a:lnTo>
                <a:lnTo>
                  <a:pt x="4903550" y="800100"/>
                </a:lnTo>
                <a:lnTo>
                  <a:pt x="4728275" y="762000"/>
                </a:lnTo>
                <a:lnTo>
                  <a:pt x="4666448" y="749300"/>
                </a:lnTo>
                <a:lnTo>
                  <a:pt x="4602881" y="749300"/>
                </a:lnTo>
                <a:lnTo>
                  <a:pt x="4537551" y="736600"/>
                </a:lnTo>
                <a:lnTo>
                  <a:pt x="4470437" y="736600"/>
                </a:lnTo>
                <a:lnTo>
                  <a:pt x="4401513" y="723900"/>
                </a:lnTo>
                <a:close/>
              </a:path>
            </a:pathLst>
          </a:custGeom>
          <a:solidFill>
            <a:srgbClr val="F1F1F2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20" name="Google Shape;1220;p40"/>
          <p:cNvSpPr/>
          <p:nvPr/>
        </p:nvSpPr>
        <p:spPr>
          <a:xfrm>
            <a:off x="1771111" y="2135947"/>
            <a:ext cx="2446411" cy="9987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softEdge rad="31750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23" name="Google Shape;1223;p40"/>
          <p:cNvSpPr/>
          <p:nvPr/>
        </p:nvSpPr>
        <p:spPr>
          <a:xfrm>
            <a:off x="662228" y="4251453"/>
            <a:ext cx="11353967" cy="6278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softEdge rad="31750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altLang="ru-RU" sz="1400" b="1" dirty="0">
                <a:solidFill>
                  <a:schemeClr val="accent1">
                    <a:lumMod val="50000"/>
                  </a:schemeClr>
                </a:solidFill>
              </a:rPr>
              <a:t>Если численность работающих </a:t>
            </a:r>
            <a:r>
              <a:rPr lang="ru-RU" altLang="ru-RU" sz="1400" b="1" dirty="0">
                <a:solidFill>
                  <a:srgbClr val="FF0000"/>
                </a:solidFill>
              </a:rPr>
              <a:t>до 100 человек </a:t>
            </a:r>
            <a:r>
              <a:rPr lang="ru-RU" altLang="ru-RU" sz="1400" b="1" dirty="0">
                <a:solidFill>
                  <a:schemeClr val="accent1">
                    <a:lumMod val="50000"/>
                  </a:schemeClr>
                </a:solidFill>
              </a:rPr>
              <a:t>и два последовательных календарных года не обращался </a:t>
            </a:r>
            <a:r>
              <a:rPr lang="ru-RU" alt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за </a:t>
            </a:r>
            <a:r>
              <a:rPr lang="ru-RU" altLang="ru-RU" sz="1400" b="1" dirty="0">
                <a:solidFill>
                  <a:schemeClr val="accent1">
                    <a:lumMod val="50000"/>
                  </a:schemeClr>
                </a:solidFill>
              </a:rPr>
              <a:t>ФОПМ - </a:t>
            </a:r>
            <a:r>
              <a:rPr lang="ru-RU" altLang="ru-RU" sz="1400" b="1" dirty="0">
                <a:solidFill>
                  <a:srgbClr val="FF0000"/>
                </a:solidFill>
              </a:rPr>
              <a:t>расчет за 3 </a:t>
            </a:r>
            <a:r>
              <a:rPr lang="ru-RU" altLang="ru-RU" sz="1400" b="1" dirty="0" smtClean="0">
                <a:solidFill>
                  <a:srgbClr val="FF0000"/>
                </a:solidFill>
              </a:rPr>
              <a:t>последовательных  календарных года</a:t>
            </a:r>
            <a:r>
              <a:rPr lang="ru-RU" altLang="ru-RU" sz="1400" b="1" dirty="0" smtClean="0">
                <a:solidFill>
                  <a:schemeClr val="accent1">
                    <a:lumMod val="50000"/>
                  </a:schemeClr>
                </a:solidFill>
              </a:rPr>
              <a:t>, предшествующих текущему году</a:t>
            </a:r>
            <a:endParaRPr lang="ru-RU" altLang="ru-RU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91750" y="453348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0" name="Таблица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486513"/>
              </p:ext>
            </p:extLst>
          </p:nvPr>
        </p:nvGraphicFramePr>
        <p:xfrm>
          <a:off x="682222" y="38679"/>
          <a:ext cx="11509778" cy="7329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0977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732909">
                <a:tc>
                  <a:txBody>
                    <a:bodyPr/>
                    <a:lstStyle/>
                    <a:p>
                      <a:pPr marL="541338" algn="ctr" eaLnBrk="1" hangingPunct="1">
                        <a:lnSpc>
                          <a:spcPct val="90000"/>
                        </a:lnSpc>
                        <a:buSzPct val="100000"/>
                        <a:tabLst>
                          <a:tab pos="541338" algn="l"/>
                          <a:tab pos="1455738" algn="l"/>
                          <a:tab pos="2370138" algn="l"/>
                          <a:tab pos="3284538" algn="l"/>
                          <a:tab pos="4198938" algn="l"/>
                          <a:tab pos="5113338" algn="l"/>
                          <a:tab pos="6027738" algn="l"/>
                          <a:tab pos="6942138" algn="l"/>
                          <a:tab pos="7856538" algn="l"/>
                          <a:tab pos="8770938" algn="l"/>
                          <a:tab pos="9685338" algn="l"/>
                          <a:tab pos="10599738" algn="l"/>
                        </a:tabLst>
                      </a:pPr>
                      <a:r>
                        <a:rPr lang="ru-RU" altLang="ru-RU" sz="2400" b="1" kern="1200" dirty="0" smtClean="0">
                          <a:solidFill>
                            <a:srgbClr val="025198"/>
                          </a:solidFill>
                          <a:latin typeface="+mj-lt"/>
                          <a:ea typeface="+mn-ea"/>
                          <a:cs typeface="+mn-cs"/>
                        </a:rPr>
                        <a:t>Расчет суммы </a:t>
                      </a:r>
                    </a:p>
                    <a:p>
                      <a:pPr marL="541338" algn="ctr" eaLnBrk="1" hangingPunct="1">
                        <a:lnSpc>
                          <a:spcPct val="90000"/>
                        </a:lnSpc>
                        <a:buSzPct val="100000"/>
                        <a:tabLst>
                          <a:tab pos="541338" algn="l"/>
                          <a:tab pos="1455738" algn="l"/>
                          <a:tab pos="2370138" algn="l"/>
                          <a:tab pos="3284538" algn="l"/>
                          <a:tab pos="4198938" algn="l"/>
                          <a:tab pos="5113338" algn="l"/>
                          <a:tab pos="6027738" algn="l"/>
                          <a:tab pos="6942138" algn="l"/>
                          <a:tab pos="7856538" algn="l"/>
                          <a:tab pos="8770938" algn="l"/>
                          <a:tab pos="9685338" algn="l"/>
                          <a:tab pos="10599738" algn="l"/>
                        </a:tabLst>
                      </a:pPr>
                      <a:r>
                        <a:rPr lang="ru-RU" altLang="ru-RU" sz="2400" b="1" kern="1200" dirty="0" smtClean="0">
                          <a:solidFill>
                            <a:srgbClr val="025198"/>
                          </a:solidFill>
                          <a:latin typeface="+mj-lt"/>
                          <a:ea typeface="+mn-ea"/>
                          <a:cs typeface="+mn-cs"/>
                        </a:rPr>
                        <a:t>на финансовое обеспечение предупредительных мер</a:t>
                      </a:r>
                      <a:endParaRPr lang="ru-RU" altLang="ru-RU" sz="2400" b="1" kern="1200" dirty="0">
                        <a:solidFill>
                          <a:srgbClr val="025198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1859973" y="2180567"/>
            <a:ext cx="5885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390340" y="2257511"/>
            <a:ext cx="14537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20%* </a:t>
            </a:r>
          </a:p>
        </p:txBody>
      </p:sp>
      <p:sp>
        <p:nvSpPr>
          <p:cNvPr id="70" name="Прямоугольник 69"/>
          <p:cNvSpPr/>
          <p:nvPr/>
        </p:nvSpPr>
        <p:spPr bwMode="auto">
          <a:xfrm>
            <a:off x="3976777" y="1200104"/>
            <a:ext cx="1915065" cy="2605449"/>
          </a:xfrm>
          <a:prstGeom prst="rect">
            <a:avLst/>
          </a:prstGeom>
          <a:solidFill>
            <a:schemeClr val="lt1">
              <a:alpha val="30000"/>
            </a:schemeClr>
          </a:solidFill>
          <a:ln>
            <a:solidFill>
              <a:srgbClr val="C642A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/>
            <a:r>
              <a:rPr lang="ru-RU" altLang="ru-RU" sz="1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Страховые взносы, начисленные за  </a:t>
            </a:r>
            <a:r>
              <a:rPr lang="ru-RU" altLang="ru-RU" sz="1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предшествующий календарный  год</a:t>
            </a:r>
            <a:endParaRPr lang="ru-RU" altLang="ru-RU" sz="14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algn="ctr" eaLnBrk="1" hangingPunct="1"/>
            <a:endParaRPr lang="ru-RU" altLang="ru-RU" sz="1200" b="1" dirty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algn="ctr" eaLnBrk="1" hangingPunct="1"/>
            <a:r>
              <a:rPr lang="ru-RU" altLang="ru-RU" sz="1000" b="1" dirty="0" smtClean="0">
                <a:solidFill>
                  <a:srgbClr val="C642A3"/>
                </a:solidFill>
                <a:cs typeface="Arial" panose="020B0604020202020204" pitchFamily="34" charset="0"/>
              </a:rPr>
              <a:t>БЕЗ ЗАДОЛЖЕННОСТИ  </a:t>
            </a:r>
            <a:endParaRPr lang="ru-RU" altLang="ru-RU" sz="1000" b="1" dirty="0">
              <a:solidFill>
                <a:srgbClr val="C642A3"/>
              </a:solidFill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819828" y="1934044"/>
            <a:ext cx="42690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72" name="Прямоугольник 71"/>
          <p:cNvSpPr/>
          <p:nvPr/>
        </p:nvSpPr>
        <p:spPr bwMode="auto">
          <a:xfrm>
            <a:off x="6246737" y="1200103"/>
            <a:ext cx="2119568" cy="2605449"/>
          </a:xfrm>
          <a:prstGeom prst="rect">
            <a:avLst/>
          </a:prstGeom>
          <a:solidFill>
            <a:schemeClr val="lt1">
              <a:alpha val="15000"/>
            </a:schemeClr>
          </a:solidFill>
          <a:ln>
            <a:solidFill>
              <a:srgbClr val="C642A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altLang="ru-RU" sz="1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Расходы на выплату пособий по временной нетрудоспособности в связи с НС или ПЗ и на оплату дополнительного отпуска </a:t>
            </a:r>
            <a:r>
              <a:rPr lang="ru-RU" altLang="ru-RU" sz="1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в предшествующем календарном  году</a:t>
            </a:r>
            <a:endParaRPr lang="ru-RU" altLang="ru-RU" sz="14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618617" y="2052063"/>
            <a:ext cx="85381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  <a:endParaRPr lang="ru-RU" sz="7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4" name="Прямоугольник 73"/>
          <p:cNvSpPr/>
          <p:nvPr/>
        </p:nvSpPr>
        <p:spPr bwMode="auto">
          <a:xfrm>
            <a:off x="9445337" y="995576"/>
            <a:ext cx="2637798" cy="3128749"/>
          </a:xfrm>
          <a:prstGeom prst="rect">
            <a:avLst/>
          </a:prstGeom>
          <a:solidFill>
            <a:schemeClr val="lt1">
              <a:alpha val="15000"/>
            </a:schemeClr>
          </a:solidFill>
          <a:ln>
            <a:solidFill>
              <a:srgbClr val="C642A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altLang="ru-RU" sz="1400" b="1" dirty="0">
                <a:solidFill>
                  <a:srgbClr val="C642A3"/>
                </a:solidFill>
                <a:cs typeface="Arial" panose="020B0604020202020204" pitchFamily="34" charset="0"/>
              </a:rPr>
              <a:t>НО!</a:t>
            </a:r>
            <a:r>
              <a:rPr lang="ru-RU" altLang="ru-RU" sz="1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Не более суммы страховых взносов,  начисленных страхователем за </a:t>
            </a:r>
            <a:r>
              <a:rPr lang="ru-RU" altLang="ru-RU" sz="1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текущий финансовый год,</a:t>
            </a:r>
          </a:p>
          <a:p>
            <a:pPr algn="ctr"/>
            <a:r>
              <a:rPr lang="ru-RU" altLang="ru-RU" sz="1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ru-RU" altLang="ru-RU" sz="1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за вычетом расходов, произведенных в </a:t>
            </a:r>
            <a:r>
              <a:rPr lang="ru-RU" altLang="ru-RU" sz="1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текущем календарном году </a:t>
            </a:r>
            <a:r>
              <a:rPr lang="ru-RU" altLang="ru-RU" sz="1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на выплату пособий по временной нетрудоспособности в связи НС или ПЗ и оплату </a:t>
            </a:r>
            <a:r>
              <a:rPr lang="ru-RU" altLang="ru-RU" sz="1400" b="1" dirty="0" err="1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доп.отпуска</a:t>
            </a:r>
            <a:endParaRPr lang="ru-RU" altLang="ru-RU" sz="14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75" name="Двойные круглые скобки 74"/>
          <p:cNvSpPr/>
          <p:nvPr/>
        </p:nvSpPr>
        <p:spPr>
          <a:xfrm>
            <a:off x="3844047" y="995576"/>
            <a:ext cx="4738843" cy="3046488"/>
          </a:xfrm>
          <a:prstGeom prst="bracketPair">
            <a:avLst/>
          </a:prstGeom>
          <a:ln w="69850">
            <a:solidFill>
              <a:srgbClr val="C642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TextBox 75"/>
          <p:cNvSpPr txBox="1"/>
          <p:nvPr/>
        </p:nvSpPr>
        <p:spPr>
          <a:xfrm>
            <a:off x="1048396" y="4686968"/>
            <a:ext cx="36217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20% - </a:t>
            </a:r>
            <a:r>
              <a:rPr lang="ru-RU" altLang="ru-RU" sz="1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все, </a:t>
            </a:r>
            <a:r>
              <a:rPr lang="ru-RU" altLang="ru-RU" sz="1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предусмотренные </a:t>
            </a:r>
            <a:r>
              <a:rPr lang="ru-RU" altLang="ru-RU" sz="1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Правилами мероприятия, в том числе на СКЛ работников </a:t>
            </a:r>
            <a:r>
              <a:rPr lang="ru-RU" altLang="ru-RU" sz="1400" b="1" dirty="0" err="1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предпенсионного</a:t>
            </a:r>
            <a:r>
              <a:rPr lang="ru-RU" altLang="ru-RU" sz="1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/</a:t>
            </a:r>
            <a:r>
              <a:rPr lang="ru-RU" altLang="ru-RU" sz="1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пенсионного возраста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528092" y="4990687"/>
            <a:ext cx="85159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5287747" y="4697629"/>
            <a:ext cx="3757779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10% - </a:t>
            </a:r>
            <a:r>
              <a:rPr lang="ru-RU" altLang="ru-RU" sz="15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только на СКЛ работников </a:t>
            </a:r>
            <a:r>
              <a:rPr lang="ru-RU" altLang="ru-RU" sz="1500" b="1" dirty="0" err="1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предпенсионного</a:t>
            </a:r>
            <a:r>
              <a:rPr lang="ru-RU" altLang="ru-RU" sz="15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/</a:t>
            </a:r>
          </a:p>
          <a:p>
            <a:r>
              <a:rPr lang="ru-RU" altLang="ru-RU" sz="15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пенсионного </a:t>
            </a:r>
            <a:r>
              <a:rPr lang="ru-RU" altLang="ru-RU" sz="15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возраста</a:t>
            </a:r>
            <a:endParaRPr lang="ru-RU" sz="15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933173" y="5131176"/>
            <a:ext cx="8810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</a:p>
        </p:txBody>
      </p:sp>
      <p:sp>
        <p:nvSpPr>
          <p:cNvPr id="80" name="Овал 79"/>
          <p:cNvSpPr/>
          <p:nvPr/>
        </p:nvSpPr>
        <p:spPr>
          <a:xfrm>
            <a:off x="9814192" y="4686969"/>
            <a:ext cx="2157414" cy="2023320"/>
          </a:xfrm>
          <a:prstGeom prst="ellipse">
            <a:avLst/>
          </a:prstGeom>
          <a:solidFill>
            <a:srgbClr val="C642A3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/>
              <a:t>30%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2390340" y="2902378"/>
            <a:ext cx="128451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</a:t>
            </a:r>
            <a:endParaRPr lang="ru-RU" sz="4600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347922" y="3334178"/>
            <a:ext cx="12927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30%</a:t>
            </a:r>
          </a:p>
        </p:txBody>
      </p:sp>
      <p:sp>
        <p:nvSpPr>
          <p:cNvPr id="38" name="object 3">
            <a:extLst>
              <a:ext uri="{FF2B5EF4-FFF2-40B4-BE49-F238E27FC236}">
                <a16:creationId xmlns="" xmlns:a16="http://schemas.microsoft.com/office/drawing/2014/main" id="{819F3872-8C93-764C-B639-237405654395}"/>
              </a:ext>
            </a:extLst>
          </p:cNvPr>
          <p:cNvSpPr/>
          <p:nvPr/>
        </p:nvSpPr>
        <p:spPr>
          <a:xfrm>
            <a:off x="2364" y="0"/>
            <a:ext cx="998398" cy="6857999"/>
          </a:xfrm>
          <a:custGeom>
            <a:avLst/>
            <a:gdLst/>
            <a:ahLst/>
            <a:cxnLst/>
            <a:rect l="l" t="t" r="r" b="b"/>
            <a:pathLst>
              <a:path w="3034665" h="8856345">
                <a:moveTo>
                  <a:pt x="2310396" y="0"/>
                </a:moveTo>
                <a:lnTo>
                  <a:pt x="0" y="0"/>
                </a:lnTo>
                <a:lnTo>
                  <a:pt x="0" y="8856002"/>
                </a:lnTo>
                <a:lnTo>
                  <a:pt x="3034550" y="8856002"/>
                </a:lnTo>
                <a:lnTo>
                  <a:pt x="3007347" y="8795408"/>
                </a:lnTo>
                <a:lnTo>
                  <a:pt x="2980688" y="8735033"/>
                </a:lnTo>
                <a:lnTo>
                  <a:pt x="2954568" y="8674876"/>
                </a:lnTo>
                <a:lnTo>
                  <a:pt x="2928983" y="8614936"/>
                </a:lnTo>
                <a:lnTo>
                  <a:pt x="2903927" y="8555211"/>
                </a:lnTo>
                <a:lnTo>
                  <a:pt x="2879397" y="8495701"/>
                </a:lnTo>
                <a:lnTo>
                  <a:pt x="2855387" y="8436404"/>
                </a:lnTo>
                <a:lnTo>
                  <a:pt x="2831893" y="8377321"/>
                </a:lnTo>
                <a:lnTo>
                  <a:pt x="2808910" y="8318448"/>
                </a:lnTo>
                <a:lnTo>
                  <a:pt x="2786434" y="8259787"/>
                </a:lnTo>
                <a:lnTo>
                  <a:pt x="2764459" y="8201335"/>
                </a:lnTo>
                <a:lnTo>
                  <a:pt x="2742981" y="8143091"/>
                </a:lnTo>
                <a:lnTo>
                  <a:pt x="2721995" y="8085055"/>
                </a:lnTo>
                <a:lnTo>
                  <a:pt x="2701497" y="8027225"/>
                </a:lnTo>
                <a:lnTo>
                  <a:pt x="2681481" y="7969600"/>
                </a:lnTo>
                <a:lnTo>
                  <a:pt x="2661944" y="7912180"/>
                </a:lnTo>
                <a:lnTo>
                  <a:pt x="2642880" y="7854963"/>
                </a:lnTo>
                <a:lnTo>
                  <a:pt x="2624285" y="7797949"/>
                </a:lnTo>
                <a:lnTo>
                  <a:pt x="2606154" y="7741136"/>
                </a:lnTo>
                <a:lnTo>
                  <a:pt x="2588482" y="7684523"/>
                </a:lnTo>
                <a:lnTo>
                  <a:pt x="2571264" y="7628109"/>
                </a:lnTo>
                <a:lnTo>
                  <a:pt x="2554497" y="7571894"/>
                </a:lnTo>
                <a:lnTo>
                  <a:pt x="2538174" y="7515875"/>
                </a:lnTo>
                <a:lnTo>
                  <a:pt x="2522292" y="7460053"/>
                </a:lnTo>
                <a:lnTo>
                  <a:pt x="2506846" y="7404426"/>
                </a:lnTo>
                <a:lnTo>
                  <a:pt x="2491831" y="7348993"/>
                </a:lnTo>
                <a:lnTo>
                  <a:pt x="2477242" y="7293752"/>
                </a:lnTo>
                <a:lnTo>
                  <a:pt x="2463075" y="7238704"/>
                </a:lnTo>
                <a:lnTo>
                  <a:pt x="2449325" y="7183847"/>
                </a:lnTo>
                <a:lnTo>
                  <a:pt x="2435986" y="7129180"/>
                </a:lnTo>
                <a:lnTo>
                  <a:pt x="2423056" y="7074702"/>
                </a:lnTo>
                <a:lnTo>
                  <a:pt x="2410528" y="7020411"/>
                </a:lnTo>
                <a:lnTo>
                  <a:pt x="2398398" y="6966308"/>
                </a:lnTo>
                <a:lnTo>
                  <a:pt x="2386662" y="6912390"/>
                </a:lnTo>
                <a:lnTo>
                  <a:pt x="2375314" y="6858657"/>
                </a:lnTo>
                <a:lnTo>
                  <a:pt x="2364350" y="6805108"/>
                </a:lnTo>
                <a:lnTo>
                  <a:pt x="2353765" y="6751741"/>
                </a:lnTo>
                <a:lnTo>
                  <a:pt x="2343555" y="6698557"/>
                </a:lnTo>
                <a:lnTo>
                  <a:pt x="2333715" y="6645553"/>
                </a:lnTo>
                <a:lnTo>
                  <a:pt x="2324240" y="6592728"/>
                </a:lnTo>
                <a:lnTo>
                  <a:pt x="2315125" y="6540082"/>
                </a:lnTo>
                <a:lnTo>
                  <a:pt x="2306366" y="6487614"/>
                </a:lnTo>
                <a:lnTo>
                  <a:pt x="2297958" y="6435322"/>
                </a:lnTo>
                <a:lnTo>
                  <a:pt x="2289897" y="6383206"/>
                </a:lnTo>
                <a:lnTo>
                  <a:pt x="2282176" y="6331265"/>
                </a:lnTo>
                <a:lnTo>
                  <a:pt x="2274793" y="6279496"/>
                </a:lnTo>
                <a:lnTo>
                  <a:pt x="2267742" y="6227900"/>
                </a:lnTo>
                <a:lnTo>
                  <a:pt x="2261018" y="6176476"/>
                </a:lnTo>
                <a:lnTo>
                  <a:pt x="2254617" y="6125222"/>
                </a:lnTo>
                <a:lnTo>
                  <a:pt x="2248535" y="6074137"/>
                </a:lnTo>
                <a:lnTo>
                  <a:pt x="2242765" y="6023221"/>
                </a:lnTo>
                <a:lnTo>
                  <a:pt x="2237304" y="5972472"/>
                </a:lnTo>
                <a:lnTo>
                  <a:pt x="2232147" y="5921889"/>
                </a:lnTo>
                <a:lnTo>
                  <a:pt x="2227289" y="5871471"/>
                </a:lnTo>
                <a:lnTo>
                  <a:pt x="2222726" y="5821218"/>
                </a:lnTo>
                <a:lnTo>
                  <a:pt x="2218453" y="5771128"/>
                </a:lnTo>
                <a:lnTo>
                  <a:pt x="2214464" y="5721200"/>
                </a:lnTo>
                <a:lnTo>
                  <a:pt x="2210756" y="5671433"/>
                </a:lnTo>
                <a:lnTo>
                  <a:pt x="2207324" y="5621826"/>
                </a:lnTo>
                <a:lnTo>
                  <a:pt x="2204162" y="5572378"/>
                </a:lnTo>
                <a:lnTo>
                  <a:pt x="2198633" y="5473955"/>
                </a:lnTo>
                <a:lnTo>
                  <a:pt x="2194132" y="5376156"/>
                </a:lnTo>
                <a:lnTo>
                  <a:pt x="2190620" y="5278972"/>
                </a:lnTo>
                <a:lnTo>
                  <a:pt x="2188061" y="5182396"/>
                </a:lnTo>
                <a:lnTo>
                  <a:pt x="2186415" y="5086419"/>
                </a:lnTo>
                <a:lnTo>
                  <a:pt x="2185647" y="4991033"/>
                </a:lnTo>
                <a:lnTo>
                  <a:pt x="2185717" y="4896229"/>
                </a:lnTo>
                <a:lnTo>
                  <a:pt x="2186589" y="4802000"/>
                </a:lnTo>
                <a:lnTo>
                  <a:pt x="2188224" y="4708337"/>
                </a:lnTo>
                <a:lnTo>
                  <a:pt x="2190586" y="4615231"/>
                </a:lnTo>
                <a:lnTo>
                  <a:pt x="2193636" y="4522676"/>
                </a:lnTo>
                <a:lnTo>
                  <a:pt x="2197336" y="4430662"/>
                </a:lnTo>
                <a:lnTo>
                  <a:pt x="2201650" y="4339181"/>
                </a:lnTo>
                <a:lnTo>
                  <a:pt x="2206539" y="4248225"/>
                </a:lnTo>
                <a:lnTo>
                  <a:pt x="2211966" y="4157785"/>
                </a:lnTo>
                <a:lnTo>
                  <a:pt x="2221032" y="4023077"/>
                </a:lnTo>
                <a:lnTo>
                  <a:pt x="2231096" y="3889485"/>
                </a:lnTo>
                <a:lnTo>
                  <a:pt x="2242031" y="3756981"/>
                </a:lnTo>
                <a:lnTo>
                  <a:pt x="2257746" y="3581954"/>
                </a:lnTo>
                <a:lnTo>
                  <a:pt x="2278790" y="3365722"/>
                </a:lnTo>
                <a:lnTo>
                  <a:pt x="2367152" y="2526647"/>
                </a:lnTo>
                <a:lnTo>
                  <a:pt x="2387346" y="2322699"/>
                </a:lnTo>
                <a:lnTo>
                  <a:pt x="2402135" y="2161037"/>
                </a:lnTo>
                <a:lnTo>
                  <a:pt x="2412234" y="2040621"/>
                </a:lnTo>
                <a:lnTo>
                  <a:pt x="2421338" y="1920885"/>
                </a:lnTo>
                <a:lnTo>
                  <a:pt x="2426794" y="1841425"/>
                </a:lnTo>
                <a:lnTo>
                  <a:pt x="2431713" y="1762248"/>
                </a:lnTo>
                <a:lnTo>
                  <a:pt x="2436059" y="1683344"/>
                </a:lnTo>
                <a:lnTo>
                  <a:pt x="2439795" y="1604705"/>
                </a:lnTo>
                <a:lnTo>
                  <a:pt x="2442881" y="1526323"/>
                </a:lnTo>
                <a:lnTo>
                  <a:pt x="2445282" y="1448191"/>
                </a:lnTo>
                <a:lnTo>
                  <a:pt x="2446958" y="1370298"/>
                </a:lnTo>
                <a:lnTo>
                  <a:pt x="2447873" y="1292639"/>
                </a:lnTo>
                <a:lnTo>
                  <a:pt x="2447988" y="1215203"/>
                </a:lnTo>
                <a:lnTo>
                  <a:pt x="2447266" y="1137984"/>
                </a:lnTo>
                <a:lnTo>
                  <a:pt x="2445670" y="1060972"/>
                </a:lnTo>
                <a:lnTo>
                  <a:pt x="2443162" y="984160"/>
                </a:lnTo>
                <a:lnTo>
                  <a:pt x="2439703" y="907538"/>
                </a:lnTo>
                <a:lnTo>
                  <a:pt x="2435257" y="831100"/>
                </a:lnTo>
                <a:lnTo>
                  <a:pt x="2432652" y="792947"/>
                </a:lnTo>
                <a:lnTo>
                  <a:pt x="2429786" y="754837"/>
                </a:lnTo>
                <a:lnTo>
                  <a:pt x="2426654" y="716768"/>
                </a:lnTo>
                <a:lnTo>
                  <a:pt x="2423252" y="678740"/>
                </a:lnTo>
                <a:lnTo>
                  <a:pt x="2419574" y="640751"/>
                </a:lnTo>
                <a:lnTo>
                  <a:pt x="2415617" y="602801"/>
                </a:lnTo>
                <a:lnTo>
                  <a:pt x="2411375" y="564888"/>
                </a:lnTo>
                <a:lnTo>
                  <a:pt x="2406843" y="527012"/>
                </a:lnTo>
                <a:lnTo>
                  <a:pt x="2402018" y="489172"/>
                </a:lnTo>
                <a:lnTo>
                  <a:pt x="2396894" y="451365"/>
                </a:lnTo>
                <a:lnTo>
                  <a:pt x="2391467" y="413592"/>
                </a:lnTo>
                <a:lnTo>
                  <a:pt x="2385732" y="375852"/>
                </a:lnTo>
                <a:lnTo>
                  <a:pt x="2379683" y="338143"/>
                </a:lnTo>
                <a:lnTo>
                  <a:pt x="2373318" y="300464"/>
                </a:lnTo>
                <a:lnTo>
                  <a:pt x="2366630" y="262814"/>
                </a:lnTo>
                <a:lnTo>
                  <a:pt x="2359615" y="225193"/>
                </a:lnTo>
                <a:lnTo>
                  <a:pt x="2352268" y="187599"/>
                </a:lnTo>
                <a:lnTo>
                  <a:pt x="2344585" y="150031"/>
                </a:lnTo>
                <a:lnTo>
                  <a:pt x="2336562" y="112488"/>
                </a:lnTo>
                <a:lnTo>
                  <a:pt x="2328192" y="74969"/>
                </a:lnTo>
                <a:lnTo>
                  <a:pt x="2319472" y="37473"/>
                </a:lnTo>
                <a:lnTo>
                  <a:pt x="2310396" y="0"/>
                </a:lnTo>
                <a:close/>
              </a:path>
            </a:pathLst>
          </a:custGeom>
          <a:solidFill>
            <a:srgbClr val="CCDDE7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lIns="0" tIns="0" rIns="0" bIns="0" rtlCol="0"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endParaRPr/>
          </a:p>
        </p:txBody>
      </p:sp>
      <p:grpSp>
        <p:nvGrpSpPr>
          <p:cNvPr id="41" name="Group 10">
            <a:extLst>
              <a:ext uri="{FF2B5EF4-FFF2-40B4-BE49-F238E27FC236}">
                <a16:creationId xmlns="" xmlns:a16="http://schemas.microsoft.com/office/drawing/2014/main" id="{C9D9024D-DE35-6096-F6FF-BB9743A82C80}"/>
              </a:ext>
            </a:extLst>
          </p:cNvPr>
          <p:cNvGrpSpPr/>
          <p:nvPr/>
        </p:nvGrpSpPr>
        <p:grpSpPr>
          <a:xfrm>
            <a:off x="76174" y="82675"/>
            <a:ext cx="685839" cy="806645"/>
            <a:chOff x="634994" y="480009"/>
            <a:chExt cx="914452" cy="1075526"/>
          </a:xfrm>
        </p:grpSpPr>
        <p:pic>
          <p:nvPicPr>
            <p:cNvPr id="42" name="object 5">
              <a:extLst>
                <a:ext uri="{FF2B5EF4-FFF2-40B4-BE49-F238E27FC236}">
                  <a16:creationId xmlns="" xmlns:a16="http://schemas.microsoft.com/office/drawing/2014/main" id="{92E28875-CEE4-0289-C699-4E1CF725E840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7218" y="1352696"/>
              <a:ext cx="163266" cy="78676"/>
            </a:xfrm>
            <a:prstGeom prst="rect">
              <a:avLst/>
            </a:prstGeom>
          </p:spPr>
        </p:pic>
        <p:pic>
          <p:nvPicPr>
            <p:cNvPr id="43" name="object 6">
              <a:extLst>
                <a:ext uri="{FF2B5EF4-FFF2-40B4-BE49-F238E27FC236}">
                  <a16:creationId xmlns="" xmlns:a16="http://schemas.microsoft.com/office/drawing/2014/main" id="{E72DF27B-F052-84F1-8481-E8AE495EA1FD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22641" y="1353580"/>
              <a:ext cx="341118" cy="89957"/>
            </a:xfrm>
            <a:prstGeom prst="rect">
              <a:avLst/>
            </a:prstGeom>
          </p:spPr>
        </p:pic>
        <p:sp>
          <p:nvSpPr>
            <p:cNvPr id="44" name="object 7">
              <a:extLst>
                <a:ext uri="{FF2B5EF4-FFF2-40B4-BE49-F238E27FC236}">
                  <a16:creationId xmlns="" xmlns:a16="http://schemas.microsoft.com/office/drawing/2014/main" id="{248D02EF-785C-75D9-0DC7-C6B80774AED3}"/>
                </a:ext>
              </a:extLst>
            </p:cNvPr>
            <p:cNvSpPr/>
            <p:nvPr/>
          </p:nvSpPr>
          <p:spPr>
            <a:xfrm>
              <a:off x="1192096" y="1353577"/>
              <a:ext cx="62230" cy="77470"/>
            </a:xfrm>
            <a:custGeom>
              <a:avLst/>
              <a:gdLst/>
              <a:ahLst/>
              <a:cxnLst/>
              <a:rect l="l" t="t" r="r" b="b"/>
              <a:pathLst>
                <a:path w="62230" h="77469">
                  <a:moveTo>
                    <a:pt x="10883" y="0"/>
                  </a:moveTo>
                  <a:lnTo>
                    <a:pt x="0" y="0"/>
                  </a:lnTo>
                  <a:lnTo>
                    <a:pt x="0" y="76923"/>
                  </a:lnTo>
                  <a:lnTo>
                    <a:pt x="31750" y="76923"/>
                  </a:lnTo>
                  <a:lnTo>
                    <a:pt x="44600" y="75284"/>
                  </a:lnTo>
                  <a:lnTo>
                    <a:pt x="54124" y="70399"/>
                  </a:lnTo>
                  <a:lnTo>
                    <a:pt x="55698" y="68249"/>
                  </a:lnTo>
                  <a:lnTo>
                    <a:pt x="10883" y="68249"/>
                  </a:lnTo>
                  <a:lnTo>
                    <a:pt x="10883" y="35483"/>
                  </a:lnTo>
                  <a:lnTo>
                    <a:pt x="56574" y="35483"/>
                  </a:lnTo>
                  <a:lnTo>
                    <a:pt x="54738" y="32935"/>
                  </a:lnTo>
                  <a:lnTo>
                    <a:pt x="45848" y="28348"/>
                  </a:lnTo>
                  <a:lnTo>
                    <a:pt x="33731" y="26809"/>
                  </a:lnTo>
                  <a:lnTo>
                    <a:pt x="10883" y="26809"/>
                  </a:lnTo>
                  <a:lnTo>
                    <a:pt x="10883" y="0"/>
                  </a:lnTo>
                  <a:close/>
                </a:path>
                <a:path w="62230" h="77469">
                  <a:moveTo>
                    <a:pt x="56574" y="35483"/>
                  </a:moveTo>
                  <a:lnTo>
                    <a:pt x="44170" y="35483"/>
                  </a:lnTo>
                  <a:lnTo>
                    <a:pt x="51079" y="40436"/>
                  </a:lnTo>
                  <a:lnTo>
                    <a:pt x="51079" y="51320"/>
                  </a:lnTo>
                  <a:lnTo>
                    <a:pt x="49782" y="58643"/>
                  </a:lnTo>
                  <a:lnTo>
                    <a:pt x="45972" y="63942"/>
                  </a:lnTo>
                  <a:lnTo>
                    <a:pt x="39769" y="67163"/>
                  </a:lnTo>
                  <a:lnTo>
                    <a:pt x="31292" y="68249"/>
                  </a:lnTo>
                  <a:lnTo>
                    <a:pt x="55698" y="68249"/>
                  </a:lnTo>
                  <a:lnTo>
                    <a:pt x="60042" y="62318"/>
                  </a:lnTo>
                  <a:lnTo>
                    <a:pt x="62077" y="51092"/>
                  </a:lnTo>
                  <a:lnTo>
                    <a:pt x="60211" y="40531"/>
                  </a:lnTo>
                  <a:lnTo>
                    <a:pt x="56574" y="35483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pic>
          <p:nvPicPr>
            <p:cNvPr id="45" name="object 8">
              <a:extLst>
                <a:ext uri="{FF2B5EF4-FFF2-40B4-BE49-F238E27FC236}">
                  <a16:creationId xmlns="" xmlns:a16="http://schemas.microsoft.com/office/drawing/2014/main" id="{4A94F5CF-5B81-F033-B247-52DF2CD1C3B2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74796" y="1353580"/>
              <a:ext cx="66154" cy="76911"/>
            </a:xfrm>
            <a:prstGeom prst="rect">
              <a:avLst/>
            </a:prstGeom>
          </p:spPr>
        </p:pic>
        <p:pic>
          <p:nvPicPr>
            <p:cNvPr id="46" name="object 9">
              <a:extLst>
                <a:ext uri="{FF2B5EF4-FFF2-40B4-BE49-F238E27FC236}">
                  <a16:creationId xmlns="" xmlns:a16="http://schemas.microsoft.com/office/drawing/2014/main" id="{E180C220-AE0A-E5DB-8513-52E3A55B8D83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69272" y="1353577"/>
              <a:ext cx="85153" cy="76923"/>
            </a:xfrm>
            <a:prstGeom prst="rect">
              <a:avLst/>
            </a:prstGeom>
          </p:spPr>
        </p:pic>
        <p:sp>
          <p:nvSpPr>
            <p:cNvPr id="47" name="object 10">
              <a:extLst>
                <a:ext uri="{FF2B5EF4-FFF2-40B4-BE49-F238E27FC236}">
                  <a16:creationId xmlns="" xmlns:a16="http://schemas.microsoft.com/office/drawing/2014/main" id="{C039529D-8466-6E7B-9ADE-685E7E6C8ECF}"/>
                </a:ext>
              </a:extLst>
            </p:cNvPr>
            <p:cNvSpPr/>
            <p:nvPr/>
          </p:nvSpPr>
          <p:spPr>
            <a:xfrm>
              <a:off x="1482771" y="1353580"/>
              <a:ext cx="66675" cy="77470"/>
            </a:xfrm>
            <a:custGeom>
              <a:avLst/>
              <a:gdLst/>
              <a:ahLst/>
              <a:cxnLst/>
              <a:rect l="l" t="t" r="r" b="b"/>
              <a:pathLst>
                <a:path w="66675" h="77469">
                  <a:moveTo>
                    <a:pt x="66471" y="0"/>
                  </a:moveTo>
                  <a:lnTo>
                    <a:pt x="56349" y="0"/>
                  </a:lnTo>
                  <a:lnTo>
                    <a:pt x="10871" y="59334"/>
                  </a:lnTo>
                  <a:lnTo>
                    <a:pt x="10871" y="0"/>
                  </a:lnTo>
                  <a:lnTo>
                    <a:pt x="0" y="0"/>
                  </a:lnTo>
                  <a:lnTo>
                    <a:pt x="0" y="76911"/>
                  </a:lnTo>
                  <a:lnTo>
                    <a:pt x="10096" y="76911"/>
                  </a:lnTo>
                  <a:lnTo>
                    <a:pt x="55689" y="17691"/>
                  </a:lnTo>
                  <a:lnTo>
                    <a:pt x="55689" y="76911"/>
                  </a:lnTo>
                  <a:lnTo>
                    <a:pt x="66471" y="76911"/>
                  </a:lnTo>
                  <a:lnTo>
                    <a:pt x="66471" y="0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pic>
          <p:nvPicPr>
            <p:cNvPr id="48" name="object 11">
              <a:extLst>
                <a:ext uri="{FF2B5EF4-FFF2-40B4-BE49-F238E27FC236}">
                  <a16:creationId xmlns="" xmlns:a16="http://schemas.microsoft.com/office/drawing/2014/main" id="{83E69E1D-083C-168C-80D7-D39E5A18E3AF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34994" y="1464464"/>
              <a:ext cx="188554" cy="82626"/>
            </a:xfrm>
            <a:prstGeom prst="rect">
              <a:avLst/>
            </a:prstGeom>
          </p:spPr>
        </p:pic>
        <p:pic>
          <p:nvPicPr>
            <p:cNvPr id="49" name="object 12">
              <a:extLst>
                <a:ext uri="{FF2B5EF4-FFF2-40B4-BE49-F238E27FC236}">
                  <a16:creationId xmlns="" xmlns:a16="http://schemas.microsoft.com/office/drawing/2014/main" id="{0926C51F-0E0F-6659-3903-34C782770EBF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45724" y="1467309"/>
              <a:ext cx="164275" cy="88226"/>
            </a:xfrm>
            <a:prstGeom prst="rect">
              <a:avLst/>
            </a:prstGeom>
          </p:spPr>
        </p:pic>
        <p:pic>
          <p:nvPicPr>
            <p:cNvPr id="50" name="object 13">
              <a:extLst>
                <a:ext uri="{FF2B5EF4-FFF2-40B4-BE49-F238E27FC236}">
                  <a16:creationId xmlns="" xmlns:a16="http://schemas.microsoft.com/office/drawing/2014/main" id="{5E003153-214E-65AA-F887-4DC54667D013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57757" y="1466442"/>
              <a:ext cx="319289" cy="78663"/>
            </a:xfrm>
            <a:prstGeom prst="rect">
              <a:avLst/>
            </a:prstGeom>
          </p:spPr>
        </p:pic>
        <p:pic>
          <p:nvPicPr>
            <p:cNvPr id="51" name="object 14">
              <a:extLst>
                <a:ext uri="{FF2B5EF4-FFF2-40B4-BE49-F238E27FC236}">
                  <a16:creationId xmlns="" xmlns:a16="http://schemas.microsoft.com/office/drawing/2014/main" id="{1D802A46-7F57-0F35-92D9-3B2C86EBB438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396605" y="1467312"/>
              <a:ext cx="66471" cy="76911"/>
            </a:xfrm>
            <a:prstGeom prst="rect">
              <a:avLst/>
            </a:prstGeom>
          </p:spPr>
        </p:pic>
        <p:pic>
          <p:nvPicPr>
            <p:cNvPr id="52" name="object 15">
              <a:extLst>
                <a:ext uri="{FF2B5EF4-FFF2-40B4-BE49-F238E27FC236}">
                  <a16:creationId xmlns="" xmlns:a16="http://schemas.microsoft.com/office/drawing/2014/main" id="{75A823EA-4779-940A-56D5-E3CE83E4E62C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482771" y="1467312"/>
              <a:ext cx="66471" cy="76911"/>
            </a:xfrm>
            <a:prstGeom prst="rect">
              <a:avLst/>
            </a:prstGeom>
          </p:spPr>
        </p:pic>
        <p:sp>
          <p:nvSpPr>
            <p:cNvPr id="53" name="object 16">
              <a:extLst>
                <a:ext uri="{FF2B5EF4-FFF2-40B4-BE49-F238E27FC236}">
                  <a16:creationId xmlns="" xmlns:a16="http://schemas.microsoft.com/office/drawing/2014/main" id="{09CB67E8-A24C-36AB-DA3E-7B7B4AA7DEC7}"/>
                </a:ext>
              </a:extLst>
            </p:cNvPr>
            <p:cNvSpPr/>
            <p:nvPr/>
          </p:nvSpPr>
          <p:spPr>
            <a:xfrm>
              <a:off x="1489430" y="1331849"/>
              <a:ext cx="54610" cy="8255"/>
            </a:xfrm>
            <a:custGeom>
              <a:avLst/>
              <a:gdLst/>
              <a:ahLst/>
              <a:cxnLst/>
              <a:rect l="l" t="t" r="r" b="b"/>
              <a:pathLst>
                <a:path w="54609" h="8255">
                  <a:moveTo>
                    <a:pt x="54533" y="0"/>
                  </a:moveTo>
                  <a:lnTo>
                    <a:pt x="0" y="0"/>
                  </a:lnTo>
                  <a:lnTo>
                    <a:pt x="0" y="8115"/>
                  </a:lnTo>
                  <a:lnTo>
                    <a:pt x="54533" y="8115"/>
                  </a:lnTo>
                  <a:lnTo>
                    <a:pt x="54533" y="0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pic>
          <p:nvPicPr>
            <p:cNvPr id="54" name="object 17">
              <a:extLst>
                <a:ext uri="{FF2B5EF4-FFF2-40B4-BE49-F238E27FC236}">
                  <a16:creationId xmlns="" xmlns:a16="http://schemas.microsoft.com/office/drawing/2014/main" id="{234DAF52-78F6-6969-DE05-4A5E39A51F76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44093" y="480009"/>
              <a:ext cx="895848" cy="769188"/>
            </a:xfrm>
            <a:prstGeom prst="rect">
              <a:avLst/>
            </a:prstGeom>
          </p:spPr>
        </p:pic>
      </p:grpSp>
      <p:pic>
        <p:nvPicPr>
          <p:cNvPr id="55" name="object 4">
            <a:extLst>
              <a:ext uri="{FF2B5EF4-FFF2-40B4-BE49-F238E27FC236}">
                <a16:creationId xmlns="" xmlns:a16="http://schemas.microsoft.com/office/drawing/2014/main" id="{727F49BB-7DF1-9447-A753-D8716D7627C5}"/>
              </a:ext>
            </a:extLst>
          </p:cNvPr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56026" y="1"/>
            <a:ext cx="347045" cy="6857999"/>
          </a:xfrm>
          <a:prstGeom prst="rect">
            <a:avLst/>
          </a:prstGeom>
        </p:spPr>
      </p:pic>
      <p:sp>
        <p:nvSpPr>
          <p:cNvPr id="56" name="Овал 55"/>
          <p:cNvSpPr/>
          <p:nvPr/>
        </p:nvSpPr>
        <p:spPr>
          <a:xfrm>
            <a:off x="2364" y="1783056"/>
            <a:ext cx="1932317" cy="1811190"/>
          </a:xfrm>
          <a:prstGeom prst="ellipse">
            <a:avLst/>
          </a:prstGeom>
          <a:solidFill>
            <a:srgbClr val="C642A3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Расчет суммы </a:t>
            </a:r>
            <a:endParaRPr lang="ru-RU" dirty="0" smtClean="0"/>
          </a:p>
          <a:p>
            <a:pPr algn="ctr"/>
            <a:r>
              <a:rPr lang="ru-RU" sz="1400" dirty="0" smtClean="0"/>
              <a:t>для</a:t>
            </a:r>
            <a:r>
              <a:rPr lang="ru-RU" dirty="0" smtClean="0"/>
              <a:t> </a:t>
            </a:r>
            <a:r>
              <a:rPr lang="ru-RU" sz="1400" dirty="0" smtClean="0"/>
              <a:t>страхователя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61084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object 2">
            <a:extLst>
              <a:ext uri="{FF2B5EF4-FFF2-40B4-BE49-F238E27FC236}">
                <a16:creationId xmlns="" xmlns:a16="http://schemas.microsoft.com/office/drawing/2014/main" id="{7132B31C-89BE-4F45-9A78-056DB5164EC0}"/>
              </a:ext>
            </a:extLst>
          </p:cNvPr>
          <p:cNvSpPr/>
          <p:nvPr/>
        </p:nvSpPr>
        <p:spPr>
          <a:xfrm rot="21276276">
            <a:off x="821739" y="3666319"/>
            <a:ext cx="3871822" cy="3052122"/>
          </a:xfrm>
          <a:custGeom>
            <a:avLst/>
            <a:gdLst/>
            <a:ahLst/>
            <a:cxnLst/>
            <a:rect l="l" t="t" r="r" b="b"/>
            <a:pathLst>
              <a:path w="6226810" h="4394200">
                <a:moveTo>
                  <a:pt x="6036116" y="1600200"/>
                </a:moveTo>
                <a:lnTo>
                  <a:pt x="4322374" y="1600200"/>
                </a:lnTo>
                <a:lnTo>
                  <a:pt x="4384865" y="1612900"/>
                </a:lnTo>
                <a:lnTo>
                  <a:pt x="4504556" y="1612900"/>
                </a:lnTo>
                <a:lnTo>
                  <a:pt x="4617041" y="1638300"/>
                </a:lnTo>
                <a:lnTo>
                  <a:pt x="4670524" y="1638300"/>
                </a:lnTo>
                <a:lnTo>
                  <a:pt x="4771858" y="1663700"/>
                </a:lnTo>
                <a:lnTo>
                  <a:pt x="4819664" y="1676400"/>
                </a:lnTo>
                <a:lnTo>
                  <a:pt x="4865532" y="1701800"/>
                </a:lnTo>
                <a:lnTo>
                  <a:pt x="4909439" y="1714500"/>
                </a:lnTo>
                <a:lnTo>
                  <a:pt x="4951363" y="1739900"/>
                </a:lnTo>
                <a:lnTo>
                  <a:pt x="4991281" y="1752600"/>
                </a:lnTo>
                <a:lnTo>
                  <a:pt x="5029170" y="1778000"/>
                </a:lnTo>
                <a:lnTo>
                  <a:pt x="5065008" y="1803400"/>
                </a:lnTo>
                <a:lnTo>
                  <a:pt x="5098772" y="1828800"/>
                </a:lnTo>
                <a:lnTo>
                  <a:pt x="5130438" y="1854200"/>
                </a:lnTo>
                <a:lnTo>
                  <a:pt x="5159986" y="1879600"/>
                </a:lnTo>
                <a:lnTo>
                  <a:pt x="5212631" y="1943100"/>
                </a:lnTo>
                <a:lnTo>
                  <a:pt x="5239335" y="1981200"/>
                </a:lnTo>
                <a:lnTo>
                  <a:pt x="5263154" y="2019300"/>
                </a:lnTo>
                <a:lnTo>
                  <a:pt x="5284069" y="2057400"/>
                </a:lnTo>
                <a:lnTo>
                  <a:pt x="5302057" y="2095500"/>
                </a:lnTo>
                <a:lnTo>
                  <a:pt x="5317097" y="2146300"/>
                </a:lnTo>
                <a:lnTo>
                  <a:pt x="5329170" y="2197100"/>
                </a:lnTo>
                <a:lnTo>
                  <a:pt x="5338254" y="2235200"/>
                </a:lnTo>
                <a:lnTo>
                  <a:pt x="5344328" y="2286000"/>
                </a:lnTo>
                <a:lnTo>
                  <a:pt x="5347372" y="2336800"/>
                </a:lnTo>
                <a:lnTo>
                  <a:pt x="5347364" y="2387600"/>
                </a:lnTo>
                <a:lnTo>
                  <a:pt x="5344284" y="2438400"/>
                </a:lnTo>
                <a:lnTo>
                  <a:pt x="5338111" y="2501900"/>
                </a:lnTo>
                <a:lnTo>
                  <a:pt x="5328824" y="2552700"/>
                </a:lnTo>
                <a:lnTo>
                  <a:pt x="5316402" y="2603500"/>
                </a:lnTo>
                <a:lnTo>
                  <a:pt x="5302557" y="2654300"/>
                </a:lnTo>
                <a:lnTo>
                  <a:pt x="5286285" y="2692400"/>
                </a:lnTo>
                <a:lnTo>
                  <a:pt x="5267683" y="2743200"/>
                </a:lnTo>
                <a:lnTo>
                  <a:pt x="5246847" y="2781300"/>
                </a:lnTo>
                <a:lnTo>
                  <a:pt x="5223873" y="2832100"/>
                </a:lnTo>
                <a:lnTo>
                  <a:pt x="5198858" y="2870200"/>
                </a:lnTo>
                <a:lnTo>
                  <a:pt x="5171897" y="2908300"/>
                </a:lnTo>
                <a:lnTo>
                  <a:pt x="5143087" y="2946400"/>
                </a:lnTo>
                <a:lnTo>
                  <a:pt x="5112524" y="2984500"/>
                </a:lnTo>
                <a:lnTo>
                  <a:pt x="5080303" y="3009900"/>
                </a:lnTo>
                <a:lnTo>
                  <a:pt x="5046523" y="3048000"/>
                </a:lnTo>
                <a:lnTo>
                  <a:pt x="5011277" y="3073400"/>
                </a:lnTo>
                <a:lnTo>
                  <a:pt x="4974664" y="3111500"/>
                </a:lnTo>
                <a:lnTo>
                  <a:pt x="4936778" y="3136900"/>
                </a:lnTo>
                <a:lnTo>
                  <a:pt x="4897716" y="3162300"/>
                </a:lnTo>
                <a:lnTo>
                  <a:pt x="4857575" y="3187700"/>
                </a:lnTo>
                <a:lnTo>
                  <a:pt x="4816450" y="3213100"/>
                </a:lnTo>
                <a:lnTo>
                  <a:pt x="4774438" y="3238500"/>
                </a:lnTo>
                <a:lnTo>
                  <a:pt x="4731634" y="3251200"/>
                </a:lnTo>
                <a:lnTo>
                  <a:pt x="4688136" y="3276600"/>
                </a:lnTo>
                <a:lnTo>
                  <a:pt x="4417938" y="3352800"/>
                </a:lnTo>
                <a:lnTo>
                  <a:pt x="4372268" y="3352800"/>
                </a:lnTo>
                <a:lnTo>
                  <a:pt x="4326673" y="3365500"/>
                </a:lnTo>
                <a:lnTo>
                  <a:pt x="3403922" y="3365500"/>
                </a:lnTo>
                <a:lnTo>
                  <a:pt x="2695527" y="4394200"/>
                </a:lnTo>
                <a:lnTo>
                  <a:pt x="3762512" y="4394200"/>
                </a:lnTo>
                <a:lnTo>
                  <a:pt x="3866126" y="4254500"/>
                </a:lnTo>
                <a:lnTo>
                  <a:pt x="4250081" y="4254500"/>
                </a:lnTo>
                <a:lnTo>
                  <a:pt x="4308077" y="4241800"/>
                </a:lnTo>
                <a:lnTo>
                  <a:pt x="4421686" y="4241800"/>
                </a:lnTo>
                <a:lnTo>
                  <a:pt x="4477293" y="4229100"/>
                </a:lnTo>
                <a:lnTo>
                  <a:pt x="4532096" y="4229100"/>
                </a:lnTo>
                <a:lnTo>
                  <a:pt x="4793928" y="4165600"/>
                </a:lnTo>
                <a:lnTo>
                  <a:pt x="4941151" y="4127500"/>
                </a:lnTo>
                <a:lnTo>
                  <a:pt x="4988558" y="4102100"/>
                </a:lnTo>
                <a:lnTo>
                  <a:pt x="5035124" y="4089400"/>
                </a:lnTo>
                <a:lnTo>
                  <a:pt x="5080847" y="4064000"/>
                </a:lnTo>
                <a:lnTo>
                  <a:pt x="5125723" y="4051300"/>
                </a:lnTo>
                <a:lnTo>
                  <a:pt x="5169748" y="4025900"/>
                </a:lnTo>
                <a:lnTo>
                  <a:pt x="5212918" y="4000500"/>
                </a:lnTo>
                <a:lnTo>
                  <a:pt x="5255231" y="3975100"/>
                </a:lnTo>
                <a:lnTo>
                  <a:pt x="5296681" y="3949700"/>
                </a:lnTo>
                <a:lnTo>
                  <a:pt x="5337266" y="3924300"/>
                </a:lnTo>
                <a:lnTo>
                  <a:pt x="5376982" y="3898900"/>
                </a:lnTo>
                <a:lnTo>
                  <a:pt x="5415826" y="3873500"/>
                </a:lnTo>
                <a:lnTo>
                  <a:pt x="5453793" y="3848100"/>
                </a:lnTo>
                <a:lnTo>
                  <a:pt x="5490880" y="3822700"/>
                </a:lnTo>
                <a:lnTo>
                  <a:pt x="5527084" y="3797300"/>
                </a:lnTo>
                <a:lnTo>
                  <a:pt x="5562401" y="3759200"/>
                </a:lnTo>
                <a:lnTo>
                  <a:pt x="5596827" y="3733800"/>
                </a:lnTo>
                <a:lnTo>
                  <a:pt x="5630358" y="3708400"/>
                </a:lnTo>
                <a:lnTo>
                  <a:pt x="5662991" y="3670300"/>
                </a:lnTo>
                <a:lnTo>
                  <a:pt x="5694723" y="3644900"/>
                </a:lnTo>
                <a:lnTo>
                  <a:pt x="5725549" y="3606800"/>
                </a:lnTo>
                <a:lnTo>
                  <a:pt x="5755466" y="3581400"/>
                </a:lnTo>
                <a:lnTo>
                  <a:pt x="5784471" y="3543300"/>
                </a:lnTo>
                <a:lnTo>
                  <a:pt x="5812559" y="3505200"/>
                </a:lnTo>
                <a:lnTo>
                  <a:pt x="5839728" y="3479800"/>
                </a:lnTo>
                <a:lnTo>
                  <a:pt x="5865973" y="3441700"/>
                </a:lnTo>
                <a:lnTo>
                  <a:pt x="5891291" y="3403600"/>
                </a:lnTo>
                <a:lnTo>
                  <a:pt x="5915678" y="3365500"/>
                </a:lnTo>
                <a:lnTo>
                  <a:pt x="5939131" y="3340100"/>
                </a:lnTo>
                <a:lnTo>
                  <a:pt x="5961646" y="3302000"/>
                </a:lnTo>
                <a:lnTo>
                  <a:pt x="5983219" y="3263900"/>
                </a:lnTo>
                <a:lnTo>
                  <a:pt x="6003847" y="3225800"/>
                </a:lnTo>
                <a:lnTo>
                  <a:pt x="6023526" y="3187700"/>
                </a:lnTo>
                <a:lnTo>
                  <a:pt x="6042253" y="3149600"/>
                </a:lnTo>
                <a:lnTo>
                  <a:pt x="6060023" y="3124200"/>
                </a:lnTo>
                <a:lnTo>
                  <a:pt x="6076833" y="3086100"/>
                </a:lnTo>
                <a:lnTo>
                  <a:pt x="6092681" y="3048000"/>
                </a:lnTo>
                <a:lnTo>
                  <a:pt x="6107561" y="3009900"/>
                </a:lnTo>
                <a:lnTo>
                  <a:pt x="6121470" y="2971800"/>
                </a:lnTo>
                <a:lnTo>
                  <a:pt x="6134405" y="2933700"/>
                </a:lnTo>
                <a:lnTo>
                  <a:pt x="6146362" y="2895600"/>
                </a:lnTo>
                <a:lnTo>
                  <a:pt x="6157337" y="2857500"/>
                </a:lnTo>
                <a:lnTo>
                  <a:pt x="6167328" y="2819400"/>
                </a:lnTo>
                <a:lnTo>
                  <a:pt x="6179573" y="2768600"/>
                </a:lnTo>
                <a:lnTo>
                  <a:pt x="6190396" y="2717800"/>
                </a:lnTo>
                <a:lnTo>
                  <a:pt x="6199800" y="2667000"/>
                </a:lnTo>
                <a:lnTo>
                  <a:pt x="6207791" y="2628900"/>
                </a:lnTo>
                <a:lnTo>
                  <a:pt x="6214374" y="2578100"/>
                </a:lnTo>
                <a:lnTo>
                  <a:pt x="6219554" y="2527300"/>
                </a:lnTo>
                <a:lnTo>
                  <a:pt x="6223335" y="2476500"/>
                </a:lnTo>
                <a:lnTo>
                  <a:pt x="6225723" y="2425700"/>
                </a:lnTo>
                <a:lnTo>
                  <a:pt x="6226723" y="2374900"/>
                </a:lnTo>
                <a:lnTo>
                  <a:pt x="6226339" y="2324100"/>
                </a:lnTo>
                <a:lnTo>
                  <a:pt x="6224577" y="2273300"/>
                </a:lnTo>
                <a:lnTo>
                  <a:pt x="6221441" y="2235200"/>
                </a:lnTo>
                <a:lnTo>
                  <a:pt x="6216937" y="2184400"/>
                </a:lnTo>
                <a:lnTo>
                  <a:pt x="6211069" y="2133600"/>
                </a:lnTo>
                <a:lnTo>
                  <a:pt x="6203843" y="2082800"/>
                </a:lnTo>
                <a:lnTo>
                  <a:pt x="6195264" y="2044700"/>
                </a:lnTo>
                <a:lnTo>
                  <a:pt x="6185335" y="1993900"/>
                </a:lnTo>
                <a:lnTo>
                  <a:pt x="6174063" y="1943100"/>
                </a:lnTo>
                <a:lnTo>
                  <a:pt x="6161453" y="1905000"/>
                </a:lnTo>
                <a:lnTo>
                  <a:pt x="6147509" y="1854200"/>
                </a:lnTo>
                <a:lnTo>
                  <a:pt x="6132236" y="1816100"/>
                </a:lnTo>
                <a:lnTo>
                  <a:pt x="6115639" y="1765300"/>
                </a:lnTo>
                <a:lnTo>
                  <a:pt x="6097724" y="1727200"/>
                </a:lnTo>
                <a:lnTo>
                  <a:pt x="6078495" y="1676400"/>
                </a:lnTo>
                <a:lnTo>
                  <a:pt x="6057957" y="1638300"/>
                </a:lnTo>
                <a:lnTo>
                  <a:pt x="6036116" y="1600200"/>
                </a:lnTo>
                <a:close/>
              </a:path>
              <a:path w="6226810" h="4394200">
                <a:moveTo>
                  <a:pt x="3639253" y="0"/>
                </a:moveTo>
                <a:lnTo>
                  <a:pt x="2572161" y="0"/>
                </a:lnTo>
                <a:lnTo>
                  <a:pt x="2072619" y="723900"/>
                </a:lnTo>
                <a:lnTo>
                  <a:pt x="1490780" y="723900"/>
                </a:lnTo>
                <a:lnTo>
                  <a:pt x="1432793" y="736600"/>
                </a:lnTo>
                <a:lnTo>
                  <a:pt x="1375844" y="736600"/>
                </a:lnTo>
                <a:lnTo>
                  <a:pt x="1211190" y="774700"/>
                </a:lnTo>
                <a:lnTo>
                  <a:pt x="1158358" y="774700"/>
                </a:lnTo>
                <a:lnTo>
                  <a:pt x="1106545" y="787400"/>
                </a:lnTo>
                <a:lnTo>
                  <a:pt x="1055748" y="812800"/>
                </a:lnTo>
                <a:lnTo>
                  <a:pt x="909420" y="850900"/>
                </a:lnTo>
                <a:lnTo>
                  <a:pt x="862652" y="876300"/>
                </a:lnTo>
                <a:lnTo>
                  <a:pt x="816882" y="901700"/>
                </a:lnTo>
                <a:lnTo>
                  <a:pt x="772106" y="914400"/>
                </a:lnTo>
                <a:lnTo>
                  <a:pt x="728321" y="939800"/>
                </a:lnTo>
                <a:lnTo>
                  <a:pt x="685523" y="965200"/>
                </a:lnTo>
                <a:lnTo>
                  <a:pt x="643708" y="990600"/>
                </a:lnTo>
                <a:lnTo>
                  <a:pt x="602873" y="1003300"/>
                </a:lnTo>
                <a:lnTo>
                  <a:pt x="563014" y="1028700"/>
                </a:lnTo>
                <a:lnTo>
                  <a:pt x="524128" y="1066800"/>
                </a:lnTo>
                <a:lnTo>
                  <a:pt x="486210" y="1092200"/>
                </a:lnTo>
                <a:lnTo>
                  <a:pt x="449257" y="1117600"/>
                </a:lnTo>
                <a:lnTo>
                  <a:pt x="413266" y="1143000"/>
                </a:lnTo>
                <a:lnTo>
                  <a:pt x="378232" y="1168400"/>
                </a:lnTo>
                <a:lnTo>
                  <a:pt x="344153" y="1206500"/>
                </a:lnTo>
                <a:lnTo>
                  <a:pt x="311024" y="1231900"/>
                </a:lnTo>
                <a:lnTo>
                  <a:pt x="278842" y="1270000"/>
                </a:lnTo>
                <a:lnTo>
                  <a:pt x="247603" y="1295400"/>
                </a:lnTo>
                <a:lnTo>
                  <a:pt x="217303" y="1333500"/>
                </a:lnTo>
                <a:lnTo>
                  <a:pt x="187940" y="1358900"/>
                </a:lnTo>
                <a:lnTo>
                  <a:pt x="159508" y="1397000"/>
                </a:lnTo>
                <a:lnTo>
                  <a:pt x="132006" y="1435100"/>
                </a:lnTo>
                <a:lnTo>
                  <a:pt x="105428" y="1460500"/>
                </a:lnTo>
                <a:lnTo>
                  <a:pt x="79771" y="1498600"/>
                </a:lnTo>
                <a:lnTo>
                  <a:pt x="55032" y="1536700"/>
                </a:lnTo>
                <a:lnTo>
                  <a:pt x="31207" y="1562100"/>
                </a:lnTo>
                <a:lnTo>
                  <a:pt x="8292" y="1600200"/>
                </a:lnTo>
                <a:lnTo>
                  <a:pt x="0" y="1612900"/>
                </a:lnTo>
                <a:lnTo>
                  <a:pt x="0" y="3530600"/>
                </a:lnTo>
                <a:lnTo>
                  <a:pt x="2860" y="3530600"/>
                </a:lnTo>
                <a:lnTo>
                  <a:pt x="31145" y="3568700"/>
                </a:lnTo>
                <a:lnTo>
                  <a:pt x="50455" y="3594100"/>
                </a:lnTo>
                <a:lnTo>
                  <a:pt x="92176" y="3644900"/>
                </a:lnTo>
                <a:lnTo>
                  <a:pt x="138186" y="3695700"/>
                </a:lnTo>
                <a:lnTo>
                  <a:pt x="188670" y="3746500"/>
                </a:lnTo>
                <a:lnTo>
                  <a:pt x="243812" y="3797300"/>
                </a:lnTo>
                <a:lnTo>
                  <a:pt x="273186" y="3822700"/>
                </a:lnTo>
                <a:lnTo>
                  <a:pt x="303795" y="3848100"/>
                </a:lnTo>
                <a:lnTo>
                  <a:pt x="335659" y="3873500"/>
                </a:lnTo>
                <a:lnTo>
                  <a:pt x="368804" y="3886200"/>
                </a:lnTo>
                <a:lnTo>
                  <a:pt x="403250" y="3911600"/>
                </a:lnTo>
                <a:lnTo>
                  <a:pt x="439023" y="3937000"/>
                </a:lnTo>
                <a:lnTo>
                  <a:pt x="476144" y="3962400"/>
                </a:lnTo>
                <a:lnTo>
                  <a:pt x="514636" y="3987800"/>
                </a:lnTo>
                <a:lnTo>
                  <a:pt x="554523" y="4000500"/>
                </a:lnTo>
                <a:lnTo>
                  <a:pt x="595828" y="4025900"/>
                </a:lnTo>
                <a:lnTo>
                  <a:pt x="638574" y="4038600"/>
                </a:lnTo>
                <a:lnTo>
                  <a:pt x="682783" y="4064000"/>
                </a:lnTo>
                <a:lnTo>
                  <a:pt x="728479" y="4076700"/>
                </a:lnTo>
                <a:lnTo>
                  <a:pt x="775684" y="4102100"/>
                </a:lnTo>
                <a:lnTo>
                  <a:pt x="824423" y="4114800"/>
                </a:lnTo>
                <a:lnTo>
                  <a:pt x="874717" y="4140200"/>
                </a:lnTo>
                <a:lnTo>
                  <a:pt x="926590" y="4152900"/>
                </a:lnTo>
                <a:lnTo>
                  <a:pt x="1035165" y="4178300"/>
                </a:lnTo>
                <a:lnTo>
                  <a:pt x="1210443" y="4216400"/>
                </a:lnTo>
                <a:lnTo>
                  <a:pt x="1272273" y="4216400"/>
                </a:lnTo>
                <a:lnTo>
                  <a:pt x="1335842" y="4229100"/>
                </a:lnTo>
                <a:lnTo>
                  <a:pt x="1401175" y="4229100"/>
                </a:lnTo>
                <a:lnTo>
                  <a:pt x="1468293" y="4241800"/>
                </a:lnTo>
                <a:lnTo>
                  <a:pt x="2269393" y="4241800"/>
                </a:lnTo>
                <a:lnTo>
                  <a:pt x="2885470" y="3365500"/>
                </a:lnTo>
                <a:lnTo>
                  <a:pt x="1493165" y="3365500"/>
                </a:lnTo>
                <a:lnTo>
                  <a:pt x="1434211" y="3352800"/>
                </a:lnTo>
                <a:lnTo>
                  <a:pt x="1377056" y="3352800"/>
                </a:lnTo>
                <a:lnTo>
                  <a:pt x="1268238" y="3327400"/>
                </a:lnTo>
                <a:lnTo>
                  <a:pt x="1166893" y="3302000"/>
                </a:lnTo>
                <a:lnTo>
                  <a:pt x="1119080" y="3289300"/>
                </a:lnTo>
                <a:lnTo>
                  <a:pt x="1073204" y="3276600"/>
                </a:lnTo>
                <a:lnTo>
                  <a:pt x="1029289" y="3251200"/>
                </a:lnTo>
                <a:lnTo>
                  <a:pt x="987357" y="3238500"/>
                </a:lnTo>
                <a:lnTo>
                  <a:pt x="947430" y="3213100"/>
                </a:lnTo>
                <a:lnTo>
                  <a:pt x="909533" y="3200400"/>
                </a:lnTo>
                <a:lnTo>
                  <a:pt x="873687" y="3175000"/>
                </a:lnTo>
                <a:lnTo>
                  <a:pt x="839916" y="3149600"/>
                </a:lnTo>
                <a:lnTo>
                  <a:pt x="808243" y="3124200"/>
                </a:lnTo>
                <a:lnTo>
                  <a:pt x="778690" y="3098800"/>
                </a:lnTo>
                <a:lnTo>
                  <a:pt x="751281" y="3060700"/>
                </a:lnTo>
                <a:lnTo>
                  <a:pt x="726038" y="3035300"/>
                </a:lnTo>
                <a:lnTo>
                  <a:pt x="699364" y="2997200"/>
                </a:lnTo>
                <a:lnTo>
                  <a:pt x="675571" y="2959100"/>
                </a:lnTo>
                <a:lnTo>
                  <a:pt x="654678" y="2921000"/>
                </a:lnTo>
                <a:lnTo>
                  <a:pt x="636708" y="2870200"/>
                </a:lnTo>
                <a:lnTo>
                  <a:pt x="621682" y="2832100"/>
                </a:lnTo>
                <a:lnTo>
                  <a:pt x="609620" y="2781300"/>
                </a:lnTo>
                <a:lnTo>
                  <a:pt x="600545" y="2730500"/>
                </a:lnTo>
                <a:lnTo>
                  <a:pt x="594476" y="2679700"/>
                </a:lnTo>
                <a:lnTo>
                  <a:pt x="591435" y="2628900"/>
                </a:lnTo>
                <a:lnTo>
                  <a:pt x="591444" y="2578100"/>
                </a:lnTo>
                <a:lnTo>
                  <a:pt x="594523" y="2527300"/>
                </a:lnTo>
                <a:lnTo>
                  <a:pt x="600693" y="2476500"/>
                </a:lnTo>
                <a:lnTo>
                  <a:pt x="609976" y="2425700"/>
                </a:lnTo>
                <a:lnTo>
                  <a:pt x="622393" y="2374900"/>
                </a:lnTo>
                <a:lnTo>
                  <a:pt x="632752" y="2336800"/>
                </a:lnTo>
                <a:lnTo>
                  <a:pt x="644657" y="2298700"/>
                </a:lnTo>
                <a:lnTo>
                  <a:pt x="658127" y="2260600"/>
                </a:lnTo>
                <a:lnTo>
                  <a:pt x="673175" y="2222500"/>
                </a:lnTo>
                <a:lnTo>
                  <a:pt x="689819" y="2184400"/>
                </a:lnTo>
                <a:lnTo>
                  <a:pt x="708075" y="2146300"/>
                </a:lnTo>
                <a:lnTo>
                  <a:pt x="727957" y="2108200"/>
                </a:lnTo>
                <a:lnTo>
                  <a:pt x="749483" y="2070100"/>
                </a:lnTo>
                <a:lnTo>
                  <a:pt x="772668" y="2044700"/>
                </a:lnTo>
                <a:lnTo>
                  <a:pt x="797527" y="2006600"/>
                </a:lnTo>
                <a:lnTo>
                  <a:pt x="824078" y="1968500"/>
                </a:lnTo>
                <a:lnTo>
                  <a:pt x="852336" y="1943100"/>
                </a:lnTo>
                <a:lnTo>
                  <a:pt x="882316" y="1905000"/>
                </a:lnTo>
                <a:lnTo>
                  <a:pt x="914035" y="1879600"/>
                </a:lnTo>
                <a:lnTo>
                  <a:pt x="947509" y="1841500"/>
                </a:lnTo>
                <a:lnTo>
                  <a:pt x="982753" y="1816100"/>
                </a:lnTo>
                <a:lnTo>
                  <a:pt x="1019784" y="1790700"/>
                </a:lnTo>
                <a:lnTo>
                  <a:pt x="1058617" y="1765300"/>
                </a:lnTo>
                <a:lnTo>
                  <a:pt x="1099269" y="1739900"/>
                </a:lnTo>
                <a:lnTo>
                  <a:pt x="1141755" y="1714500"/>
                </a:lnTo>
                <a:lnTo>
                  <a:pt x="1186091" y="1701800"/>
                </a:lnTo>
                <a:lnTo>
                  <a:pt x="1232293" y="1676400"/>
                </a:lnTo>
                <a:lnTo>
                  <a:pt x="1280378" y="1663700"/>
                </a:lnTo>
                <a:lnTo>
                  <a:pt x="1382257" y="1638300"/>
                </a:lnTo>
                <a:lnTo>
                  <a:pt x="1491856" y="1612900"/>
                </a:lnTo>
                <a:lnTo>
                  <a:pt x="1549590" y="1600200"/>
                </a:lnTo>
                <a:lnTo>
                  <a:pt x="2534721" y="1600200"/>
                </a:lnTo>
                <a:lnTo>
                  <a:pt x="3639253" y="0"/>
                </a:lnTo>
                <a:close/>
              </a:path>
              <a:path w="6226810" h="4394200">
                <a:moveTo>
                  <a:pt x="4401513" y="723900"/>
                </a:moveTo>
                <a:lnTo>
                  <a:pt x="3669403" y="723900"/>
                </a:lnTo>
                <a:lnTo>
                  <a:pt x="1812206" y="3365500"/>
                </a:lnTo>
                <a:lnTo>
                  <a:pt x="2885470" y="3365500"/>
                </a:lnTo>
                <a:lnTo>
                  <a:pt x="4126552" y="1600200"/>
                </a:lnTo>
                <a:lnTo>
                  <a:pt x="6036116" y="1600200"/>
                </a:lnTo>
                <a:lnTo>
                  <a:pt x="6012975" y="1562100"/>
                </a:lnTo>
                <a:lnTo>
                  <a:pt x="5988541" y="1511300"/>
                </a:lnTo>
                <a:lnTo>
                  <a:pt x="5962817" y="1473200"/>
                </a:lnTo>
                <a:lnTo>
                  <a:pt x="5935810" y="1435100"/>
                </a:lnTo>
                <a:lnTo>
                  <a:pt x="5907524" y="1397000"/>
                </a:lnTo>
                <a:lnTo>
                  <a:pt x="5867892" y="1346200"/>
                </a:lnTo>
                <a:lnTo>
                  <a:pt x="5824061" y="1308100"/>
                </a:lnTo>
                <a:lnTo>
                  <a:pt x="5800513" y="1282700"/>
                </a:lnTo>
                <a:lnTo>
                  <a:pt x="5750036" y="1231900"/>
                </a:lnTo>
                <a:lnTo>
                  <a:pt x="5694900" y="1181100"/>
                </a:lnTo>
                <a:lnTo>
                  <a:pt x="5665527" y="1155700"/>
                </a:lnTo>
                <a:lnTo>
                  <a:pt x="5634920" y="1130300"/>
                </a:lnTo>
                <a:lnTo>
                  <a:pt x="5603057" y="1104900"/>
                </a:lnTo>
                <a:lnTo>
                  <a:pt x="5569913" y="1079500"/>
                </a:lnTo>
                <a:lnTo>
                  <a:pt x="5535467" y="1054100"/>
                </a:lnTo>
                <a:lnTo>
                  <a:pt x="5499695" y="1028700"/>
                </a:lnTo>
                <a:lnTo>
                  <a:pt x="5462574" y="1016000"/>
                </a:lnTo>
                <a:lnTo>
                  <a:pt x="5424081" y="990600"/>
                </a:lnTo>
                <a:lnTo>
                  <a:pt x="5384193" y="965200"/>
                </a:lnTo>
                <a:lnTo>
                  <a:pt x="5342888" y="952500"/>
                </a:lnTo>
                <a:lnTo>
                  <a:pt x="5300142" y="927100"/>
                </a:lnTo>
                <a:lnTo>
                  <a:pt x="5255932" y="914400"/>
                </a:lnTo>
                <a:lnTo>
                  <a:pt x="5210236" y="889000"/>
                </a:lnTo>
                <a:lnTo>
                  <a:pt x="5163030" y="876300"/>
                </a:lnTo>
                <a:lnTo>
                  <a:pt x="5114291" y="850900"/>
                </a:lnTo>
                <a:lnTo>
                  <a:pt x="5012124" y="825500"/>
                </a:lnTo>
                <a:lnTo>
                  <a:pt x="4903550" y="800100"/>
                </a:lnTo>
                <a:lnTo>
                  <a:pt x="4728275" y="762000"/>
                </a:lnTo>
                <a:lnTo>
                  <a:pt x="4666448" y="749300"/>
                </a:lnTo>
                <a:lnTo>
                  <a:pt x="4602881" y="749300"/>
                </a:lnTo>
                <a:lnTo>
                  <a:pt x="4537551" y="736600"/>
                </a:lnTo>
                <a:lnTo>
                  <a:pt x="4470437" y="736600"/>
                </a:lnTo>
                <a:lnTo>
                  <a:pt x="4401513" y="723900"/>
                </a:lnTo>
                <a:close/>
              </a:path>
            </a:pathLst>
          </a:custGeom>
          <a:solidFill>
            <a:srgbClr val="F1F1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3">
            <a:extLst>
              <a:ext uri="{FF2B5EF4-FFF2-40B4-BE49-F238E27FC236}">
                <a16:creationId xmlns="" xmlns:a16="http://schemas.microsoft.com/office/drawing/2014/main" id="{15F52F0A-EB77-A447-95EC-4D62FD0E39A7}"/>
              </a:ext>
            </a:extLst>
          </p:cNvPr>
          <p:cNvSpPr/>
          <p:nvPr/>
        </p:nvSpPr>
        <p:spPr>
          <a:xfrm rot="394468">
            <a:off x="7683136" y="520063"/>
            <a:ext cx="4363022" cy="3552338"/>
          </a:xfrm>
          <a:custGeom>
            <a:avLst/>
            <a:gdLst/>
            <a:ahLst/>
            <a:cxnLst/>
            <a:rect l="l" t="t" r="r" b="b"/>
            <a:pathLst>
              <a:path w="6303009" h="5105400">
                <a:moveTo>
                  <a:pt x="6302967" y="1130299"/>
                </a:moveTo>
                <a:lnTo>
                  <a:pt x="4733571" y="1130299"/>
                </a:lnTo>
                <a:lnTo>
                  <a:pt x="4792527" y="1142999"/>
                </a:lnTo>
                <a:lnTo>
                  <a:pt x="4849682" y="1142999"/>
                </a:lnTo>
                <a:lnTo>
                  <a:pt x="4958495" y="1168399"/>
                </a:lnTo>
                <a:lnTo>
                  <a:pt x="5059829" y="1193799"/>
                </a:lnTo>
                <a:lnTo>
                  <a:pt x="5107635" y="1206499"/>
                </a:lnTo>
                <a:lnTo>
                  <a:pt x="5153503" y="1219199"/>
                </a:lnTo>
                <a:lnTo>
                  <a:pt x="5197410" y="1244599"/>
                </a:lnTo>
                <a:lnTo>
                  <a:pt x="5239334" y="1257299"/>
                </a:lnTo>
                <a:lnTo>
                  <a:pt x="5279252" y="1282699"/>
                </a:lnTo>
                <a:lnTo>
                  <a:pt x="5317141" y="1295399"/>
                </a:lnTo>
                <a:lnTo>
                  <a:pt x="5352979" y="1320799"/>
                </a:lnTo>
                <a:lnTo>
                  <a:pt x="5386743" y="1346199"/>
                </a:lnTo>
                <a:lnTo>
                  <a:pt x="5418409" y="1371599"/>
                </a:lnTo>
                <a:lnTo>
                  <a:pt x="5447957" y="1396999"/>
                </a:lnTo>
                <a:lnTo>
                  <a:pt x="5475362" y="1435099"/>
                </a:lnTo>
                <a:lnTo>
                  <a:pt x="5500602" y="1460499"/>
                </a:lnTo>
                <a:lnTo>
                  <a:pt x="5527306" y="1498599"/>
                </a:lnTo>
                <a:lnTo>
                  <a:pt x="5551126" y="1536699"/>
                </a:lnTo>
                <a:lnTo>
                  <a:pt x="5572040" y="1574799"/>
                </a:lnTo>
                <a:lnTo>
                  <a:pt x="5590028" y="1625599"/>
                </a:lnTo>
                <a:lnTo>
                  <a:pt x="5605069" y="1663699"/>
                </a:lnTo>
                <a:lnTo>
                  <a:pt x="5617141" y="1714499"/>
                </a:lnTo>
                <a:lnTo>
                  <a:pt x="5626225" y="1765299"/>
                </a:lnTo>
                <a:lnTo>
                  <a:pt x="5632300" y="1816099"/>
                </a:lnTo>
                <a:lnTo>
                  <a:pt x="5635343" y="1866899"/>
                </a:lnTo>
                <a:lnTo>
                  <a:pt x="5635336" y="1917699"/>
                </a:lnTo>
                <a:lnTo>
                  <a:pt x="5632256" y="1968499"/>
                </a:lnTo>
                <a:lnTo>
                  <a:pt x="5626082" y="2019299"/>
                </a:lnTo>
                <a:lnTo>
                  <a:pt x="5616795" y="2070099"/>
                </a:lnTo>
                <a:lnTo>
                  <a:pt x="5604373" y="2120899"/>
                </a:lnTo>
                <a:lnTo>
                  <a:pt x="5590528" y="2171699"/>
                </a:lnTo>
                <a:lnTo>
                  <a:pt x="5574256" y="2222499"/>
                </a:lnTo>
                <a:lnTo>
                  <a:pt x="5555654" y="2260599"/>
                </a:lnTo>
                <a:lnTo>
                  <a:pt x="5534818" y="2311399"/>
                </a:lnTo>
                <a:lnTo>
                  <a:pt x="5511845" y="2349499"/>
                </a:lnTo>
                <a:lnTo>
                  <a:pt x="5486829" y="2387599"/>
                </a:lnTo>
                <a:lnTo>
                  <a:pt x="5459868" y="2425699"/>
                </a:lnTo>
                <a:lnTo>
                  <a:pt x="5431058" y="2463799"/>
                </a:lnTo>
                <a:lnTo>
                  <a:pt x="5400495" y="2501899"/>
                </a:lnTo>
                <a:lnTo>
                  <a:pt x="5368275" y="2539999"/>
                </a:lnTo>
                <a:lnTo>
                  <a:pt x="5334494" y="2565399"/>
                </a:lnTo>
                <a:lnTo>
                  <a:pt x="5299248" y="2603499"/>
                </a:lnTo>
                <a:lnTo>
                  <a:pt x="5262635" y="2628899"/>
                </a:lnTo>
                <a:lnTo>
                  <a:pt x="5224749" y="2654299"/>
                </a:lnTo>
                <a:lnTo>
                  <a:pt x="5185687" y="2692399"/>
                </a:lnTo>
                <a:lnTo>
                  <a:pt x="5145546" y="2717799"/>
                </a:lnTo>
                <a:lnTo>
                  <a:pt x="5104421" y="2730499"/>
                </a:lnTo>
                <a:lnTo>
                  <a:pt x="5062409" y="2755899"/>
                </a:lnTo>
                <a:lnTo>
                  <a:pt x="5019605" y="2781299"/>
                </a:lnTo>
                <a:lnTo>
                  <a:pt x="4932010" y="2806699"/>
                </a:lnTo>
                <a:lnTo>
                  <a:pt x="4887410" y="2832099"/>
                </a:lnTo>
                <a:lnTo>
                  <a:pt x="4751557" y="2870199"/>
                </a:lnTo>
                <a:lnTo>
                  <a:pt x="4705909" y="2870199"/>
                </a:lnTo>
                <a:lnTo>
                  <a:pt x="4660239" y="2882899"/>
                </a:lnTo>
                <a:lnTo>
                  <a:pt x="4614644" y="2882899"/>
                </a:lnTo>
                <a:lnTo>
                  <a:pt x="4569219" y="2895599"/>
                </a:lnTo>
                <a:lnTo>
                  <a:pt x="3691893" y="2895599"/>
                </a:lnTo>
                <a:lnTo>
                  <a:pt x="2166204" y="5105399"/>
                </a:lnTo>
                <a:lnTo>
                  <a:pt x="3233118" y="5105399"/>
                </a:lnTo>
                <a:lnTo>
                  <a:pt x="4154097" y="3771899"/>
                </a:lnTo>
                <a:lnTo>
                  <a:pt x="4653251" y="3771899"/>
                </a:lnTo>
                <a:lnTo>
                  <a:pt x="4709658" y="3759199"/>
                </a:lnTo>
                <a:lnTo>
                  <a:pt x="4765264" y="3759199"/>
                </a:lnTo>
                <a:lnTo>
                  <a:pt x="4874062" y="3733799"/>
                </a:lnTo>
                <a:lnTo>
                  <a:pt x="4927247" y="3733799"/>
                </a:lnTo>
                <a:lnTo>
                  <a:pt x="5131804" y="3682999"/>
                </a:lnTo>
                <a:lnTo>
                  <a:pt x="5180879" y="3657599"/>
                </a:lnTo>
                <a:lnTo>
                  <a:pt x="5276529" y="3632199"/>
                </a:lnTo>
                <a:lnTo>
                  <a:pt x="5323095" y="3606799"/>
                </a:lnTo>
                <a:lnTo>
                  <a:pt x="5368818" y="3594099"/>
                </a:lnTo>
                <a:lnTo>
                  <a:pt x="5413694" y="3568699"/>
                </a:lnTo>
                <a:lnTo>
                  <a:pt x="5457719" y="3543299"/>
                </a:lnTo>
                <a:lnTo>
                  <a:pt x="5500889" y="3530599"/>
                </a:lnTo>
                <a:lnTo>
                  <a:pt x="5543202" y="3505199"/>
                </a:lnTo>
                <a:lnTo>
                  <a:pt x="5584652" y="3479799"/>
                </a:lnTo>
                <a:lnTo>
                  <a:pt x="5625237" y="3454399"/>
                </a:lnTo>
                <a:lnTo>
                  <a:pt x="5664954" y="3428999"/>
                </a:lnTo>
                <a:lnTo>
                  <a:pt x="5703797" y="3403599"/>
                </a:lnTo>
                <a:lnTo>
                  <a:pt x="5741764" y="3378199"/>
                </a:lnTo>
                <a:lnTo>
                  <a:pt x="5778852" y="3340099"/>
                </a:lnTo>
                <a:lnTo>
                  <a:pt x="5815055" y="3314699"/>
                </a:lnTo>
                <a:lnTo>
                  <a:pt x="5850372" y="3289299"/>
                </a:lnTo>
                <a:lnTo>
                  <a:pt x="5884798" y="3263899"/>
                </a:lnTo>
                <a:lnTo>
                  <a:pt x="5918329" y="3225799"/>
                </a:lnTo>
                <a:lnTo>
                  <a:pt x="5950962" y="3200399"/>
                </a:lnTo>
                <a:lnTo>
                  <a:pt x="5982694" y="3162299"/>
                </a:lnTo>
                <a:lnTo>
                  <a:pt x="6013520" y="3136899"/>
                </a:lnTo>
                <a:lnTo>
                  <a:pt x="6043437" y="3098799"/>
                </a:lnTo>
                <a:lnTo>
                  <a:pt x="6072442" y="3060699"/>
                </a:lnTo>
                <a:lnTo>
                  <a:pt x="6100530" y="3035299"/>
                </a:lnTo>
                <a:lnTo>
                  <a:pt x="6127699" y="2997199"/>
                </a:lnTo>
                <a:lnTo>
                  <a:pt x="6153944" y="2959099"/>
                </a:lnTo>
                <a:lnTo>
                  <a:pt x="6179262" y="2933699"/>
                </a:lnTo>
                <a:lnTo>
                  <a:pt x="6203649" y="2895599"/>
                </a:lnTo>
                <a:lnTo>
                  <a:pt x="6227102" y="2857499"/>
                </a:lnTo>
                <a:lnTo>
                  <a:pt x="6249617" y="2819399"/>
                </a:lnTo>
                <a:lnTo>
                  <a:pt x="6271190" y="2781299"/>
                </a:lnTo>
                <a:lnTo>
                  <a:pt x="6291818" y="2755899"/>
                </a:lnTo>
                <a:lnTo>
                  <a:pt x="6302967" y="2730499"/>
                </a:lnTo>
                <a:lnTo>
                  <a:pt x="6302967" y="1130299"/>
                </a:lnTo>
                <a:close/>
              </a:path>
              <a:path w="6303009" h="5105400">
                <a:moveTo>
                  <a:pt x="3596901" y="0"/>
                </a:moveTo>
                <a:lnTo>
                  <a:pt x="2529940" y="0"/>
                </a:lnTo>
                <a:lnTo>
                  <a:pt x="2360590" y="241299"/>
                </a:lnTo>
                <a:lnTo>
                  <a:pt x="1897855" y="241299"/>
                </a:lnTo>
                <a:lnTo>
                  <a:pt x="1837780" y="253999"/>
                </a:lnTo>
                <a:lnTo>
                  <a:pt x="1720764" y="253999"/>
                </a:lnTo>
                <a:lnTo>
                  <a:pt x="1663816" y="266699"/>
                </a:lnTo>
                <a:lnTo>
                  <a:pt x="1607901" y="266699"/>
                </a:lnTo>
                <a:lnTo>
                  <a:pt x="1499162" y="292099"/>
                </a:lnTo>
                <a:lnTo>
                  <a:pt x="1293936" y="342899"/>
                </a:lnTo>
                <a:lnTo>
                  <a:pt x="1245161" y="368299"/>
                </a:lnTo>
                <a:lnTo>
                  <a:pt x="1150623" y="393699"/>
                </a:lnTo>
                <a:lnTo>
                  <a:pt x="1104853" y="419099"/>
                </a:lnTo>
                <a:lnTo>
                  <a:pt x="1060077" y="444499"/>
                </a:lnTo>
                <a:lnTo>
                  <a:pt x="1016292" y="457199"/>
                </a:lnTo>
                <a:lnTo>
                  <a:pt x="973494" y="482599"/>
                </a:lnTo>
                <a:lnTo>
                  <a:pt x="931679" y="507999"/>
                </a:lnTo>
                <a:lnTo>
                  <a:pt x="890844" y="533399"/>
                </a:lnTo>
                <a:lnTo>
                  <a:pt x="850985" y="558799"/>
                </a:lnTo>
                <a:lnTo>
                  <a:pt x="812099" y="584199"/>
                </a:lnTo>
                <a:lnTo>
                  <a:pt x="774181" y="609599"/>
                </a:lnTo>
                <a:lnTo>
                  <a:pt x="737228" y="634999"/>
                </a:lnTo>
                <a:lnTo>
                  <a:pt x="701237" y="673099"/>
                </a:lnTo>
                <a:lnTo>
                  <a:pt x="666203" y="698499"/>
                </a:lnTo>
                <a:lnTo>
                  <a:pt x="632124" y="723899"/>
                </a:lnTo>
                <a:lnTo>
                  <a:pt x="598995" y="761999"/>
                </a:lnTo>
                <a:lnTo>
                  <a:pt x="566813" y="787399"/>
                </a:lnTo>
                <a:lnTo>
                  <a:pt x="535574" y="825499"/>
                </a:lnTo>
                <a:lnTo>
                  <a:pt x="505274" y="850899"/>
                </a:lnTo>
                <a:lnTo>
                  <a:pt x="475911" y="888999"/>
                </a:lnTo>
                <a:lnTo>
                  <a:pt x="447480" y="914399"/>
                </a:lnTo>
                <a:lnTo>
                  <a:pt x="419977" y="952499"/>
                </a:lnTo>
                <a:lnTo>
                  <a:pt x="393399" y="990599"/>
                </a:lnTo>
                <a:lnTo>
                  <a:pt x="367742" y="1015999"/>
                </a:lnTo>
                <a:lnTo>
                  <a:pt x="343003" y="1054099"/>
                </a:lnTo>
                <a:lnTo>
                  <a:pt x="319178" y="1092199"/>
                </a:lnTo>
                <a:lnTo>
                  <a:pt x="296263" y="1130299"/>
                </a:lnTo>
                <a:lnTo>
                  <a:pt x="274254" y="1168399"/>
                </a:lnTo>
                <a:lnTo>
                  <a:pt x="253149" y="1193799"/>
                </a:lnTo>
                <a:lnTo>
                  <a:pt x="232943" y="1231899"/>
                </a:lnTo>
                <a:lnTo>
                  <a:pt x="213633" y="1269999"/>
                </a:lnTo>
                <a:lnTo>
                  <a:pt x="195214" y="1308099"/>
                </a:lnTo>
                <a:lnTo>
                  <a:pt x="177684" y="1346199"/>
                </a:lnTo>
                <a:lnTo>
                  <a:pt x="161039" y="1384299"/>
                </a:lnTo>
                <a:lnTo>
                  <a:pt x="145275" y="1422399"/>
                </a:lnTo>
                <a:lnTo>
                  <a:pt x="130388" y="1460499"/>
                </a:lnTo>
                <a:lnTo>
                  <a:pt x="116375" y="1485899"/>
                </a:lnTo>
                <a:lnTo>
                  <a:pt x="103231" y="1523999"/>
                </a:lnTo>
                <a:lnTo>
                  <a:pt x="90955" y="1562099"/>
                </a:lnTo>
                <a:lnTo>
                  <a:pt x="79541" y="1600199"/>
                </a:lnTo>
                <a:lnTo>
                  <a:pt x="68986" y="1638299"/>
                </a:lnTo>
                <a:lnTo>
                  <a:pt x="59287" y="1676399"/>
                </a:lnTo>
                <a:lnTo>
                  <a:pt x="47062" y="1727199"/>
                </a:lnTo>
                <a:lnTo>
                  <a:pt x="36258" y="1777999"/>
                </a:lnTo>
                <a:lnTo>
                  <a:pt x="26869" y="1828799"/>
                </a:lnTo>
                <a:lnTo>
                  <a:pt x="18892" y="1866899"/>
                </a:lnTo>
                <a:lnTo>
                  <a:pt x="12321" y="1917699"/>
                </a:lnTo>
                <a:lnTo>
                  <a:pt x="7151" y="1968499"/>
                </a:lnTo>
                <a:lnTo>
                  <a:pt x="3377" y="2019299"/>
                </a:lnTo>
                <a:lnTo>
                  <a:pt x="995" y="2070099"/>
                </a:lnTo>
                <a:lnTo>
                  <a:pt x="0" y="2120899"/>
                </a:lnTo>
                <a:lnTo>
                  <a:pt x="386" y="2171699"/>
                </a:lnTo>
                <a:lnTo>
                  <a:pt x="2149" y="2222499"/>
                </a:lnTo>
                <a:lnTo>
                  <a:pt x="5285" y="2260599"/>
                </a:lnTo>
                <a:lnTo>
                  <a:pt x="9788" y="2311399"/>
                </a:lnTo>
                <a:lnTo>
                  <a:pt x="15653" y="2362199"/>
                </a:lnTo>
                <a:lnTo>
                  <a:pt x="22876" y="2412999"/>
                </a:lnTo>
                <a:lnTo>
                  <a:pt x="31452" y="2451099"/>
                </a:lnTo>
                <a:lnTo>
                  <a:pt x="41376" y="2501899"/>
                </a:lnTo>
                <a:lnTo>
                  <a:pt x="52642" y="2552699"/>
                </a:lnTo>
                <a:lnTo>
                  <a:pt x="65247" y="2590799"/>
                </a:lnTo>
                <a:lnTo>
                  <a:pt x="79185" y="2641599"/>
                </a:lnTo>
                <a:lnTo>
                  <a:pt x="94452" y="2679699"/>
                </a:lnTo>
                <a:lnTo>
                  <a:pt x="111042" y="2730499"/>
                </a:lnTo>
                <a:lnTo>
                  <a:pt x="128951" y="2768599"/>
                </a:lnTo>
                <a:lnTo>
                  <a:pt x="148174" y="2819399"/>
                </a:lnTo>
                <a:lnTo>
                  <a:pt x="168706" y="2857499"/>
                </a:lnTo>
                <a:lnTo>
                  <a:pt x="190542" y="2895599"/>
                </a:lnTo>
                <a:lnTo>
                  <a:pt x="213677" y="2933699"/>
                </a:lnTo>
                <a:lnTo>
                  <a:pt x="238107" y="2984499"/>
                </a:lnTo>
                <a:lnTo>
                  <a:pt x="263827" y="3022599"/>
                </a:lnTo>
                <a:lnTo>
                  <a:pt x="290832" y="3060699"/>
                </a:lnTo>
                <a:lnTo>
                  <a:pt x="319116" y="3098799"/>
                </a:lnTo>
                <a:lnTo>
                  <a:pt x="358762" y="3149599"/>
                </a:lnTo>
                <a:lnTo>
                  <a:pt x="380147" y="3162299"/>
                </a:lnTo>
                <a:lnTo>
                  <a:pt x="402605" y="3187699"/>
                </a:lnTo>
                <a:lnTo>
                  <a:pt x="450829" y="3238499"/>
                </a:lnTo>
                <a:lnTo>
                  <a:pt x="503618" y="3289299"/>
                </a:lnTo>
                <a:lnTo>
                  <a:pt x="561158" y="3340099"/>
                </a:lnTo>
                <a:lnTo>
                  <a:pt x="591766" y="3365499"/>
                </a:lnTo>
                <a:lnTo>
                  <a:pt x="623631" y="3390899"/>
                </a:lnTo>
                <a:lnTo>
                  <a:pt x="656775" y="3416299"/>
                </a:lnTo>
                <a:lnTo>
                  <a:pt x="691222" y="3441699"/>
                </a:lnTo>
                <a:lnTo>
                  <a:pt x="726994" y="3454399"/>
                </a:lnTo>
                <a:lnTo>
                  <a:pt x="764115" y="3479799"/>
                </a:lnTo>
                <a:lnTo>
                  <a:pt x="802607" y="3505199"/>
                </a:lnTo>
                <a:lnTo>
                  <a:pt x="842494" y="3530599"/>
                </a:lnTo>
                <a:lnTo>
                  <a:pt x="883799" y="3543299"/>
                </a:lnTo>
                <a:lnTo>
                  <a:pt x="926545" y="3568699"/>
                </a:lnTo>
                <a:lnTo>
                  <a:pt x="970754" y="3581399"/>
                </a:lnTo>
                <a:lnTo>
                  <a:pt x="1016450" y="3606799"/>
                </a:lnTo>
                <a:lnTo>
                  <a:pt x="1063655" y="3619499"/>
                </a:lnTo>
                <a:lnTo>
                  <a:pt x="1112394" y="3644899"/>
                </a:lnTo>
                <a:lnTo>
                  <a:pt x="1162688" y="3657599"/>
                </a:lnTo>
                <a:lnTo>
                  <a:pt x="1268036" y="3682999"/>
                </a:lnTo>
                <a:lnTo>
                  <a:pt x="1379883" y="3708399"/>
                </a:lnTo>
                <a:lnTo>
                  <a:pt x="1560244" y="3746499"/>
                </a:lnTo>
                <a:lnTo>
                  <a:pt x="1623813" y="3746499"/>
                </a:lnTo>
                <a:lnTo>
                  <a:pt x="1689146" y="3759199"/>
                </a:lnTo>
                <a:lnTo>
                  <a:pt x="1756264" y="3759199"/>
                </a:lnTo>
                <a:lnTo>
                  <a:pt x="1825192" y="3771899"/>
                </a:lnTo>
                <a:lnTo>
                  <a:pt x="2557364" y="3771899"/>
                </a:lnTo>
                <a:lnTo>
                  <a:pt x="3173441" y="2895599"/>
                </a:lnTo>
                <a:lnTo>
                  <a:pt x="1968567" y="2895599"/>
                </a:lnTo>
                <a:lnTo>
                  <a:pt x="1904351" y="2882899"/>
                </a:lnTo>
                <a:lnTo>
                  <a:pt x="1722182" y="2882899"/>
                </a:lnTo>
                <a:lnTo>
                  <a:pt x="1609695" y="2857499"/>
                </a:lnTo>
                <a:lnTo>
                  <a:pt x="1556209" y="2857499"/>
                </a:lnTo>
                <a:lnTo>
                  <a:pt x="1454864" y="2832099"/>
                </a:lnTo>
                <a:lnTo>
                  <a:pt x="1407051" y="2806699"/>
                </a:lnTo>
                <a:lnTo>
                  <a:pt x="1361175" y="2793999"/>
                </a:lnTo>
                <a:lnTo>
                  <a:pt x="1317260" y="2781299"/>
                </a:lnTo>
                <a:lnTo>
                  <a:pt x="1275328" y="2755899"/>
                </a:lnTo>
                <a:lnTo>
                  <a:pt x="1235401" y="2743199"/>
                </a:lnTo>
                <a:lnTo>
                  <a:pt x="1197504" y="2717799"/>
                </a:lnTo>
                <a:lnTo>
                  <a:pt x="1161658" y="2692399"/>
                </a:lnTo>
                <a:lnTo>
                  <a:pt x="1127887" y="2666999"/>
                </a:lnTo>
                <a:lnTo>
                  <a:pt x="1096214" y="2641599"/>
                </a:lnTo>
                <a:lnTo>
                  <a:pt x="1066661" y="2616199"/>
                </a:lnTo>
                <a:lnTo>
                  <a:pt x="1014009" y="2552699"/>
                </a:lnTo>
                <a:lnTo>
                  <a:pt x="987335" y="2514599"/>
                </a:lnTo>
                <a:lnTo>
                  <a:pt x="963542" y="2476499"/>
                </a:lnTo>
                <a:lnTo>
                  <a:pt x="942649" y="2438399"/>
                </a:lnTo>
                <a:lnTo>
                  <a:pt x="924679" y="2400299"/>
                </a:lnTo>
                <a:lnTo>
                  <a:pt x="909653" y="2349499"/>
                </a:lnTo>
                <a:lnTo>
                  <a:pt x="897591" y="2298699"/>
                </a:lnTo>
                <a:lnTo>
                  <a:pt x="888516" y="2260599"/>
                </a:lnTo>
                <a:lnTo>
                  <a:pt x="882447" y="2209799"/>
                </a:lnTo>
                <a:lnTo>
                  <a:pt x="879406" y="2158999"/>
                </a:lnTo>
                <a:lnTo>
                  <a:pt x="879415" y="2108199"/>
                </a:lnTo>
                <a:lnTo>
                  <a:pt x="882494" y="2057399"/>
                </a:lnTo>
                <a:lnTo>
                  <a:pt x="888664" y="1993899"/>
                </a:lnTo>
                <a:lnTo>
                  <a:pt x="897948" y="1943099"/>
                </a:lnTo>
                <a:lnTo>
                  <a:pt x="910364" y="1892299"/>
                </a:lnTo>
                <a:lnTo>
                  <a:pt x="920723" y="1854199"/>
                </a:lnTo>
                <a:lnTo>
                  <a:pt x="932628" y="1816099"/>
                </a:lnTo>
                <a:lnTo>
                  <a:pt x="946098" y="1777999"/>
                </a:lnTo>
                <a:lnTo>
                  <a:pt x="961146" y="1739899"/>
                </a:lnTo>
                <a:lnTo>
                  <a:pt x="977790" y="1701799"/>
                </a:lnTo>
                <a:lnTo>
                  <a:pt x="996046" y="1663699"/>
                </a:lnTo>
                <a:lnTo>
                  <a:pt x="1015928" y="1638299"/>
                </a:lnTo>
                <a:lnTo>
                  <a:pt x="1037454" y="1600199"/>
                </a:lnTo>
                <a:lnTo>
                  <a:pt x="1060639" y="1562099"/>
                </a:lnTo>
                <a:lnTo>
                  <a:pt x="1085498" y="1523999"/>
                </a:lnTo>
                <a:lnTo>
                  <a:pt x="1112049" y="1498599"/>
                </a:lnTo>
                <a:lnTo>
                  <a:pt x="1140307" y="1460499"/>
                </a:lnTo>
                <a:lnTo>
                  <a:pt x="1170287" y="1435099"/>
                </a:lnTo>
                <a:lnTo>
                  <a:pt x="1202006" y="1396999"/>
                </a:lnTo>
                <a:lnTo>
                  <a:pt x="1235480" y="1371599"/>
                </a:lnTo>
                <a:lnTo>
                  <a:pt x="1270724" y="1346199"/>
                </a:lnTo>
                <a:lnTo>
                  <a:pt x="1307755" y="1308099"/>
                </a:lnTo>
                <a:lnTo>
                  <a:pt x="1346588" y="1282699"/>
                </a:lnTo>
                <a:lnTo>
                  <a:pt x="1387240" y="1257299"/>
                </a:lnTo>
                <a:lnTo>
                  <a:pt x="1429726" y="1244599"/>
                </a:lnTo>
                <a:lnTo>
                  <a:pt x="1474062" y="1219199"/>
                </a:lnTo>
                <a:lnTo>
                  <a:pt x="1520264" y="1206499"/>
                </a:lnTo>
                <a:lnTo>
                  <a:pt x="1568349" y="1181099"/>
                </a:lnTo>
                <a:lnTo>
                  <a:pt x="1670228" y="1155699"/>
                </a:lnTo>
                <a:lnTo>
                  <a:pt x="1779827" y="1130299"/>
                </a:lnTo>
                <a:lnTo>
                  <a:pt x="2822692" y="1130299"/>
                </a:lnTo>
                <a:lnTo>
                  <a:pt x="3596901" y="0"/>
                </a:lnTo>
                <a:close/>
              </a:path>
              <a:path w="6303009" h="5105400">
                <a:moveTo>
                  <a:pt x="4758408" y="253999"/>
                </a:moveTo>
                <a:lnTo>
                  <a:pt x="3957374" y="253999"/>
                </a:lnTo>
                <a:lnTo>
                  <a:pt x="2100177" y="2895599"/>
                </a:lnTo>
                <a:lnTo>
                  <a:pt x="3173441" y="2895599"/>
                </a:lnTo>
                <a:lnTo>
                  <a:pt x="4414523" y="1130299"/>
                </a:lnTo>
                <a:lnTo>
                  <a:pt x="6302967" y="1130299"/>
                </a:lnTo>
                <a:lnTo>
                  <a:pt x="6302967" y="1079499"/>
                </a:lnTo>
                <a:lnTo>
                  <a:pt x="6300946" y="1079499"/>
                </a:lnTo>
                <a:lnTo>
                  <a:pt x="6276512" y="1041399"/>
                </a:lnTo>
                <a:lnTo>
                  <a:pt x="6250788" y="1003299"/>
                </a:lnTo>
                <a:lnTo>
                  <a:pt x="6223781" y="965199"/>
                </a:lnTo>
                <a:lnTo>
                  <a:pt x="6195495" y="927099"/>
                </a:lnTo>
                <a:lnTo>
                  <a:pt x="6155863" y="876299"/>
                </a:lnTo>
                <a:lnTo>
                  <a:pt x="6112032" y="825499"/>
                </a:lnTo>
                <a:lnTo>
                  <a:pt x="6063816" y="774699"/>
                </a:lnTo>
                <a:lnTo>
                  <a:pt x="6011033" y="723899"/>
                </a:lnTo>
                <a:lnTo>
                  <a:pt x="5953498" y="673099"/>
                </a:lnTo>
                <a:lnTo>
                  <a:pt x="5922891" y="647699"/>
                </a:lnTo>
                <a:lnTo>
                  <a:pt x="5891028" y="622299"/>
                </a:lnTo>
                <a:lnTo>
                  <a:pt x="5857884" y="609599"/>
                </a:lnTo>
                <a:lnTo>
                  <a:pt x="5823438" y="584199"/>
                </a:lnTo>
                <a:lnTo>
                  <a:pt x="5787666" y="558799"/>
                </a:lnTo>
                <a:lnTo>
                  <a:pt x="5750545" y="533399"/>
                </a:lnTo>
                <a:lnTo>
                  <a:pt x="5712052" y="507999"/>
                </a:lnTo>
                <a:lnTo>
                  <a:pt x="5672164" y="495299"/>
                </a:lnTo>
                <a:lnTo>
                  <a:pt x="5630859" y="469899"/>
                </a:lnTo>
                <a:lnTo>
                  <a:pt x="5588113" y="457199"/>
                </a:lnTo>
                <a:lnTo>
                  <a:pt x="5543904" y="431799"/>
                </a:lnTo>
                <a:lnTo>
                  <a:pt x="5498207" y="419099"/>
                </a:lnTo>
                <a:lnTo>
                  <a:pt x="5451001" y="393699"/>
                </a:lnTo>
                <a:lnTo>
                  <a:pt x="5402262" y="380999"/>
                </a:lnTo>
                <a:lnTo>
                  <a:pt x="5351968" y="355599"/>
                </a:lnTo>
                <a:lnTo>
                  <a:pt x="5246620" y="330199"/>
                </a:lnTo>
                <a:lnTo>
                  <a:pt x="5076357" y="292099"/>
                </a:lnTo>
                <a:lnTo>
                  <a:pt x="5016246" y="279399"/>
                </a:lnTo>
                <a:lnTo>
                  <a:pt x="4954419" y="279399"/>
                </a:lnTo>
                <a:lnTo>
                  <a:pt x="4890852" y="266699"/>
                </a:lnTo>
                <a:lnTo>
                  <a:pt x="4825523" y="266699"/>
                </a:lnTo>
                <a:lnTo>
                  <a:pt x="4758408" y="253999"/>
                </a:lnTo>
                <a:close/>
              </a:path>
            </a:pathLst>
          </a:custGeom>
          <a:solidFill>
            <a:srgbClr val="F1F1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18">
            <a:extLst>
              <a:ext uri="{FF2B5EF4-FFF2-40B4-BE49-F238E27FC236}">
                <a16:creationId xmlns="" xmlns:a16="http://schemas.microsoft.com/office/drawing/2014/main" id="{F6EDDF1D-F179-2248-BED4-77ECF60E816C}"/>
              </a:ext>
            </a:extLst>
          </p:cNvPr>
          <p:cNvSpPr txBox="1">
            <a:spLocks noGrp="1"/>
          </p:cNvSpPr>
          <p:nvPr>
            <p:ph type="sldNum" sz="quarter" idx="4294967295"/>
          </p:nvPr>
        </p:nvSpPr>
        <p:spPr>
          <a:xfrm>
            <a:off x="11674549" y="6629639"/>
            <a:ext cx="365917" cy="190917"/>
          </a:xfrm>
          <a:prstGeom prst="rect">
            <a:avLst/>
          </a:prstGeom>
        </p:spPr>
        <p:txBody>
          <a:bodyPr vert="horz" wrap="square" lIns="0" tIns="6191" rIns="0" bIns="0" rtlCol="0">
            <a:spAutoFit/>
          </a:bodyPr>
          <a:lstStyle/>
          <a:p>
            <a:pPr marL="28575">
              <a:spcBef>
                <a:spcPts val="49"/>
              </a:spcBef>
            </a:pPr>
            <a:fld id="{81D60167-4931-47E6-BA6A-407CBD079E47}" type="slidenum">
              <a:rPr dirty="0"/>
              <a:pPr marL="28575">
                <a:spcBef>
                  <a:spcPts val="49"/>
                </a:spcBef>
              </a:pPr>
              <a:t>4</a:t>
            </a:fld>
            <a:endParaRPr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783681" y="1896629"/>
            <a:ext cx="138564" cy="50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1400">
                <a:latin typeface="Arial" pitchFamily="34" charset="0"/>
                <a:cs typeface="Arial" pitchFamily="34" charset="0"/>
              </a:rPr>
            </a:br>
            <a:endParaRPr lang="ru-RU" altLang="ru-RU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783681" y="3031859"/>
            <a:ext cx="138564" cy="28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ru-RU" altLang="ru-RU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hape 78"/>
          <p:cNvSpPr txBox="1"/>
          <p:nvPr/>
        </p:nvSpPr>
        <p:spPr>
          <a:xfrm>
            <a:off x="745374" y="3152334"/>
            <a:ext cx="11261979" cy="345671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wrap="square" lIns="0" tIns="55245" rIns="0" bIns="0">
            <a:spAutoFit/>
          </a:bodyPr>
          <a:lstStyle/>
          <a:p>
            <a:pPr marL="9525" marR="3810" algn="ctr">
              <a:lnSpc>
                <a:spcPts val="3300"/>
              </a:lnSpc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Новые подходы к реализации </a:t>
            </a:r>
          </a:p>
          <a:p>
            <a:pPr marL="9525" marR="3810" algn="ctr">
              <a:lnSpc>
                <a:spcPts val="3300"/>
              </a:lnSpc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Arial" panose="020B0604020202020204" pitchFamily="34" charset="0"/>
              </a:rPr>
              <a:t>предупредительных мер по сокращению производственного травматизма и профессиональных заболеваний работников  </a:t>
            </a:r>
          </a:p>
          <a:p>
            <a:pPr marL="9525" marR="3810" algn="ctr">
              <a:lnSpc>
                <a:spcPts val="3300"/>
              </a:lnSpc>
            </a:pPr>
            <a:r>
              <a:rPr lang="ru-RU" sz="2400" b="1" u="sng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с 01.01.2025 </a:t>
            </a:r>
          </a:p>
          <a:p>
            <a:pPr marL="9525" marR="3810" algn="ctr">
              <a:lnSpc>
                <a:spcPct val="150000"/>
              </a:lnSpc>
            </a:pPr>
            <a:r>
              <a:rPr lang="ru-RU" b="1" dirty="0" smtClean="0">
                <a:latin typeface="+mj-lt"/>
                <a:ea typeface="Times New Roman" panose="02020603050405020304" pitchFamily="18" charset="0"/>
              </a:rPr>
              <a:t>Приказ </a:t>
            </a:r>
            <a:r>
              <a:rPr lang="ru-RU" b="1" dirty="0">
                <a:latin typeface="+mj-lt"/>
                <a:ea typeface="Times New Roman" panose="02020603050405020304" pitchFamily="18" charset="0"/>
              </a:rPr>
              <a:t>Минтруда России от 11 июля 2024 </a:t>
            </a:r>
            <a:r>
              <a:rPr lang="ru-RU" b="1" dirty="0" smtClean="0">
                <a:latin typeface="+mj-lt"/>
                <a:ea typeface="Times New Roman" panose="02020603050405020304" pitchFamily="18" charset="0"/>
              </a:rPr>
              <a:t> г. № </a:t>
            </a:r>
            <a:r>
              <a:rPr lang="ru-RU" b="1" dirty="0">
                <a:latin typeface="+mj-lt"/>
                <a:ea typeface="Times New Roman" panose="02020603050405020304" pitchFamily="18" charset="0"/>
              </a:rPr>
              <a:t>347н</a:t>
            </a:r>
            <a:br>
              <a:rPr lang="ru-RU" b="1" dirty="0">
                <a:latin typeface="+mj-lt"/>
                <a:ea typeface="Times New Roman" panose="02020603050405020304" pitchFamily="18" charset="0"/>
              </a:rPr>
            </a:br>
            <a:r>
              <a:rPr lang="ru-RU" sz="1400" b="1" dirty="0">
                <a:latin typeface="+mj-lt"/>
                <a:ea typeface="Times New Roman" panose="02020603050405020304" pitchFamily="18" charset="0"/>
              </a:rPr>
              <a:t>«Об утверждении Правил финансового обеспечения предупредительных мер по сокращению производственного травматизма и профессиональных заболеваний работников и санаторно-курортного лечения работников, занятых на работах с вредными и (или) опасными производственными факторами</a:t>
            </a:r>
            <a:r>
              <a:rPr lang="ru-RU" sz="1400" b="1" dirty="0" smtClean="0">
                <a:latin typeface="+mj-lt"/>
                <a:ea typeface="Times New Roman" panose="02020603050405020304" pitchFamily="18" charset="0"/>
              </a:rPr>
              <a:t>»</a:t>
            </a:r>
            <a:r>
              <a:rPr lang="ru-RU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  <a:t/>
            </a:r>
            <a:br>
              <a:rPr lang="ru-RU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anose="020B0604020202020204" pitchFamily="34" charset="0"/>
              </a:rPr>
            </a:br>
            <a:r>
              <a:rPr lang="ru-RU" sz="1400" b="1" dirty="0">
                <a:latin typeface="+mj-lt"/>
                <a:ea typeface="Times New Roman" panose="02020603050405020304" pitchFamily="18" charset="0"/>
              </a:rPr>
              <a:t>(</a:t>
            </a:r>
            <a:r>
              <a:rPr lang="ru-RU" sz="1400" b="1" i="1" dirty="0">
                <a:latin typeface="+mj-lt"/>
                <a:ea typeface="Times New Roman" panose="02020603050405020304" pitchFamily="18" charset="0"/>
              </a:rPr>
              <a:t>Зарегистрировано в Минюсте России 19 ноября 2024 г., регистрационный № 80230</a:t>
            </a:r>
            <a:r>
              <a:rPr lang="ru-RU" sz="1400" b="1" dirty="0" smtClean="0">
                <a:latin typeface="+mj-lt"/>
                <a:ea typeface="Times New Roman" panose="02020603050405020304" pitchFamily="18" charset="0"/>
              </a:rPr>
              <a:t>)</a:t>
            </a:r>
            <a:endParaRPr sz="1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7" name="object 3">
            <a:extLst>
              <a:ext uri="{FF2B5EF4-FFF2-40B4-BE49-F238E27FC236}">
                <a16:creationId xmlns="" xmlns:a16="http://schemas.microsoft.com/office/drawing/2014/main" id="{819F3872-8C93-764C-B639-237405654395}"/>
              </a:ext>
            </a:extLst>
          </p:cNvPr>
          <p:cNvSpPr/>
          <p:nvPr/>
        </p:nvSpPr>
        <p:spPr>
          <a:xfrm>
            <a:off x="2364" y="0"/>
            <a:ext cx="998398" cy="6857999"/>
          </a:xfrm>
          <a:custGeom>
            <a:avLst/>
            <a:gdLst/>
            <a:ahLst/>
            <a:cxnLst/>
            <a:rect l="l" t="t" r="r" b="b"/>
            <a:pathLst>
              <a:path w="3034665" h="8856345">
                <a:moveTo>
                  <a:pt x="2310396" y="0"/>
                </a:moveTo>
                <a:lnTo>
                  <a:pt x="0" y="0"/>
                </a:lnTo>
                <a:lnTo>
                  <a:pt x="0" y="8856002"/>
                </a:lnTo>
                <a:lnTo>
                  <a:pt x="3034550" y="8856002"/>
                </a:lnTo>
                <a:lnTo>
                  <a:pt x="3007347" y="8795408"/>
                </a:lnTo>
                <a:lnTo>
                  <a:pt x="2980688" y="8735033"/>
                </a:lnTo>
                <a:lnTo>
                  <a:pt x="2954568" y="8674876"/>
                </a:lnTo>
                <a:lnTo>
                  <a:pt x="2928983" y="8614936"/>
                </a:lnTo>
                <a:lnTo>
                  <a:pt x="2903927" y="8555211"/>
                </a:lnTo>
                <a:lnTo>
                  <a:pt x="2879397" y="8495701"/>
                </a:lnTo>
                <a:lnTo>
                  <a:pt x="2855387" y="8436404"/>
                </a:lnTo>
                <a:lnTo>
                  <a:pt x="2831893" y="8377321"/>
                </a:lnTo>
                <a:lnTo>
                  <a:pt x="2808910" y="8318448"/>
                </a:lnTo>
                <a:lnTo>
                  <a:pt x="2786434" y="8259787"/>
                </a:lnTo>
                <a:lnTo>
                  <a:pt x="2764459" y="8201335"/>
                </a:lnTo>
                <a:lnTo>
                  <a:pt x="2742981" y="8143091"/>
                </a:lnTo>
                <a:lnTo>
                  <a:pt x="2721995" y="8085055"/>
                </a:lnTo>
                <a:lnTo>
                  <a:pt x="2701497" y="8027225"/>
                </a:lnTo>
                <a:lnTo>
                  <a:pt x="2681481" y="7969600"/>
                </a:lnTo>
                <a:lnTo>
                  <a:pt x="2661944" y="7912180"/>
                </a:lnTo>
                <a:lnTo>
                  <a:pt x="2642880" y="7854963"/>
                </a:lnTo>
                <a:lnTo>
                  <a:pt x="2624285" y="7797949"/>
                </a:lnTo>
                <a:lnTo>
                  <a:pt x="2606154" y="7741136"/>
                </a:lnTo>
                <a:lnTo>
                  <a:pt x="2588482" y="7684523"/>
                </a:lnTo>
                <a:lnTo>
                  <a:pt x="2571264" y="7628109"/>
                </a:lnTo>
                <a:lnTo>
                  <a:pt x="2554497" y="7571894"/>
                </a:lnTo>
                <a:lnTo>
                  <a:pt x="2538174" y="7515875"/>
                </a:lnTo>
                <a:lnTo>
                  <a:pt x="2522292" y="7460053"/>
                </a:lnTo>
                <a:lnTo>
                  <a:pt x="2506846" y="7404426"/>
                </a:lnTo>
                <a:lnTo>
                  <a:pt x="2491831" y="7348993"/>
                </a:lnTo>
                <a:lnTo>
                  <a:pt x="2477242" y="7293752"/>
                </a:lnTo>
                <a:lnTo>
                  <a:pt x="2463075" y="7238704"/>
                </a:lnTo>
                <a:lnTo>
                  <a:pt x="2449325" y="7183847"/>
                </a:lnTo>
                <a:lnTo>
                  <a:pt x="2435986" y="7129180"/>
                </a:lnTo>
                <a:lnTo>
                  <a:pt x="2423056" y="7074702"/>
                </a:lnTo>
                <a:lnTo>
                  <a:pt x="2410528" y="7020411"/>
                </a:lnTo>
                <a:lnTo>
                  <a:pt x="2398398" y="6966308"/>
                </a:lnTo>
                <a:lnTo>
                  <a:pt x="2386662" y="6912390"/>
                </a:lnTo>
                <a:lnTo>
                  <a:pt x="2375314" y="6858657"/>
                </a:lnTo>
                <a:lnTo>
                  <a:pt x="2364350" y="6805108"/>
                </a:lnTo>
                <a:lnTo>
                  <a:pt x="2353765" y="6751741"/>
                </a:lnTo>
                <a:lnTo>
                  <a:pt x="2343555" y="6698557"/>
                </a:lnTo>
                <a:lnTo>
                  <a:pt x="2333715" y="6645553"/>
                </a:lnTo>
                <a:lnTo>
                  <a:pt x="2324240" y="6592728"/>
                </a:lnTo>
                <a:lnTo>
                  <a:pt x="2315125" y="6540082"/>
                </a:lnTo>
                <a:lnTo>
                  <a:pt x="2306366" y="6487614"/>
                </a:lnTo>
                <a:lnTo>
                  <a:pt x="2297958" y="6435322"/>
                </a:lnTo>
                <a:lnTo>
                  <a:pt x="2289897" y="6383206"/>
                </a:lnTo>
                <a:lnTo>
                  <a:pt x="2282176" y="6331265"/>
                </a:lnTo>
                <a:lnTo>
                  <a:pt x="2274793" y="6279496"/>
                </a:lnTo>
                <a:lnTo>
                  <a:pt x="2267742" y="6227900"/>
                </a:lnTo>
                <a:lnTo>
                  <a:pt x="2261018" y="6176476"/>
                </a:lnTo>
                <a:lnTo>
                  <a:pt x="2254617" y="6125222"/>
                </a:lnTo>
                <a:lnTo>
                  <a:pt x="2248535" y="6074137"/>
                </a:lnTo>
                <a:lnTo>
                  <a:pt x="2242765" y="6023221"/>
                </a:lnTo>
                <a:lnTo>
                  <a:pt x="2237304" y="5972472"/>
                </a:lnTo>
                <a:lnTo>
                  <a:pt x="2232147" y="5921889"/>
                </a:lnTo>
                <a:lnTo>
                  <a:pt x="2227289" y="5871471"/>
                </a:lnTo>
                <a:lnTo>
                  <a:pt x="2222726" y="5821218"/>
                </a:lnTo>
                <a:lnTo>
                  <a:pt x="2218453" y="5771128"/>
                </a:lnTo>
                <a:lnTo>
                  <a:pt x="2214464" y="5721200"/>
                </a:lnTo>
                <a:lnTo>
                  <a:pt x="2210756" y="5671433"/>
                </a:lnTo>
                <a:lnTo>
                  <a:pt x="2207324" y="5621826"/>
                </a:lnTo>
                <a:lnTo>
                  <a:pt x="2204162" y="5572378"/>
                </a:lnTo>
                <a:lnTo>
                  <a:pt x="2198633" y="5473955"/>
                </a:lnTo>
                <a:lnTo>
                  <a:pt x="2194132" y="5376156"/>
                </a:lnTo>
                <a:lnTo>
                  <a:pt x="2190620" y="5278972"/>
                </a:lnTo>
                <a:lnTo>
                  <a:pt x="2188061" y="5182396"/>
                </a:lnTo>
                <a:lnTo>
                  <a:pt x="2186415" y="5086419"/>
                </a:lnTo>
                <a:lnTo>
                  <a:pt x="2185647" y="4991033"/>
                </a:lnTo>
                <a:lnTo>
                  <a:pt x="2185717" y="4896229"/>
                </a:lnTo>
                <a:lnTo>
                  <a:pt x="2186589" y="4802000"/>
                </a:lnTo>
                <a:lnTo>
                  <a:pt x="2188224" y="4708337"/>
                </a:lnTo>
                <a:lnTo>
                  <a:pt x="2190586" y="4615231"/>
                </a:lnTo>
                <a:lnTo>
                  <a:pt x="2193636" y="4522676"/>
                </a:lnTo>
                <a:lnTo>
                  <a:pt x="2197336" y="4430662"/>
                </a:lnTo>
                <a:lnTo>
                  <a:pt x="2201650" y="4339181"/>
                </a:lnTo>
                <a:lnTo>
                  <a:pt x="2206539" y="4248225"/>
                </a:lnTo>
                <a:lnTo>
                  <a:pt x="2211966" y="4157785"/>
                </a:lnTo>
                <a:lnTo>
                  <a:pt x="2221032" y="4023077"/>
                </a:lnTo>
                <a:lnTo>
                  <a:pt x="2231096" y="3889485"/>
                </a:lnTo>
                <a:lnTo>
                  <a:pt x="2242031" y="3756981"/>
                </a:lnTo>
                <a:lnTo>
                  <a:pt x="2257746" y="3581954"/>
                </a:lnTo>
                <a:lnTo>
                  <a:pt x="2278790" y="3365722"/>
                </a:lnTo>
                <a:lnTo>
                  <a:pt x="2367152" y="2526647"/>
                </a:lnTo>
                <a:lnTo>
                  <a:pt x="2387346" y="2322699"/>
                </a:lnTo>
                <a:lnTo>
                  <a:pt x="2402135" y="2161037"/>
                </a:lnTo>
                <a:lnTo>
                  <a:pt x="2412234" y="2040621"/>
                </a:lnTo>
                <a:lnTo>
                  <a:pt x="2421338" y="1920885"/>
                </a:lnTo>
                <a:lnTo>
                  <a:pt x="2426794" y="1841425"/>
                </a:lnTo>
                <a:lnTo>
                  <a:pt x="2431713" y="1762248"/>
                </a:lnTo>
                <a:lnTo>
                  <a:pt x="2436059" y="1683344"/>
                </a:lnTo>
                <a:lnTo>
                  <a:pt x="2439795" y="1604705"/>
                </a:lnTo>
                <a:lnTo>
                  <a:pt x="2442881" y="1526323"/>
                </a:lnTo>
                <a:lnTo>
                  <a:pt x="2445282" y="1448191"/>
                </a:lnTo>
                <a:lnTo>
                  <a:pt x="2446958" y="1370298"/>
                </a:lnTo>
                <a:lnTo>
                  <a:pt x="2447873" y="1292639"/>
                </a:lnTo>
                <a:lnTo>
                  <a:pt x="2447988" y="1215203"/>
                </a:lnTo>
                <a:lnTo>
                  <a:pt x="2447266" y="1137984"/>
                </a:lnTo>
                <a:lnTo>
                  <a:pt x="2445670" y="1060972"/>
                </a:lnTo>
                <a:lnTo>
                  <a:pt x="2443162" y="984160"/>
                </a:lnTo>
                <a:lnTo>
                  <a:pt x="2439703" y="907538"/>
                </a:lnTo>
                <a:lnTo>
                  <a:pt x="2435257" y="831100"/>
                </a:lnTo>
                <a:lnTo>
                  <a:pt x="2432652" y="792947"/>
                </a:lnTo>
                <a:lnTo>
                  <a:pt x="2429786" y="754837"/>
                </a:lnTo>
                <a:lnTo>
                  <a:pt x="2426654" y="716768"/>
                </a:lnTo>
                <a:lnTo>
                  <a:pt x="2423252" y="678740"/>
                </a:lnTo>
                <a:lnTo>
                  <a:pt x="2419574" y="640751"/>
                </a:lnTo>
                <a:lnTo>
                  <a:pt x="2415617" y="602801"/>
                </a:lnTo>
                <a:lnTo>
                  <a:pt x="2411375" y="564888"/>
                </a:lnTo>
                <a:lnTo>
                  <a:pt x="2406843" y="527012"/>
                </a:lnTo>
                <a:lnTo>
                  <a:pt x="2402018" y="489172"/>
                </a:lnTo>
                <a:lnTo>
                  <a:pt x="2396894" y="451365"/>
                </a:lnTo>
                <a:lnTo>
                  <a:pt x="2391467" y="413592"/>
                </a:lnTo>
                <a:lnTo>
                  <a:pt x="2385732" y="375852"/>
                </a:lnTo>
                <a:lnTo>
                  <a:pt x="2379683" y="338143"/>
                </a:lnTo>
                <a:lnTo>
                  <a:pt x="2373318" y="300464"/>
                </a:lnTo>
                <a:lnTo>
                  <a:pt x="2366630" y="262814"/>
                </a:lnTo>
                <a:lnTo>
                  <a:pt x="2359615" y="225193"/>
                </a:lnTo>
                <a:lnTo>
                  <a:pt x="2352268" y="187599"/>
                </a:lnTo>
                <a:lnTo>
                  <a:pt x="2344585" y="150031"/>
                </a:lnTo>
                <a:lnTo>
                  <a:pt x="2336562" y="112488"/>
                </a:lnTo>
                <a:lnTo>
                  <a:pt x="2328192" y="74969"/>
                </a:lnTo>
                <a:lnTo>
                  <a:pt x="2319472" y="37473"/>
                </a:lnTo>
                <a:lnTo>
                  <a:pt x="2310396" y="0"/>
                </a:lnTo>
                <a:close/>
              </a:path>
            </a:pathLst>
          </a:custGeom>
          <a:solidFill>
            <a:srgbClr val="CCDDE7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lIns="0" tIns="0" rIns="0" bIns="0" rtlCol="0"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endParaRPr/>
          </a:p>
        </p:txBody>
      </p:sp>
      <p:grpSp>
        <p:nvGrpSpPr>
          <p:cNvPr id="28" name="Group 47">
            <a:extLst>
              <a:ext uri="{FF2B5EF4-FFF2-40B4-BE49-F238E27FC236}">
                <a16:creationId xmlns="" xmlns:a16="http://schemas.microsoft.com/office/drawing/2014/main" id="{A19E95C1-44B7-5941-A77E-45C75DB8EAFB}"/>
              </a:ext>
            </a:extLst>
          </p:cNvPr>
          <p:cNvGrpSpPr/>
          <p:nvPr/>
        </p:nvGrpSpPr>
        <p:grpSpPr>
          <a:xfrm>
            <a:off x="146705" y="281971"/>
            <a:ext cx="621392" cy="742157"/>
            <a:chOff x="634994" y="7556702"/>
            <a:chExt cx="914452" cy="1075534"/>
          </a:xfrm>
        </p:grpSpPr>
        <p:pic>
          <p:nvPicPr>
            <p:cNvPr id="30" name="object 5">
              <a:extLst>
                <a:ext uri="{FF2B5EF4-FFF2-40B4-BE49-F238E27FC236}">
                  <a16:creationId xmlns="" xmlns:a16="http://schemas.microsoft.com/office/drawing/2014/main" id="{0ECA3D47-D73F-E14C-8F56-3257F3C5B0B2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7218" y="8429396"/>
              <a:ext cx="163266" cy="78676"/>
            </a:xfrm>
            <a:prstGeom prst="rect">
              <a:avLst/>
            </a:prstGeom>
          </p:spPr>
        </p:pic>
        <p:pic>
          <p:nvPicPr>
            <p:cNvPr id="31" name="object 6">
              <a:extLst>
                <a:ext uri="{FF2B5EF4-FFF2-40B4-BE49-F238E27FC236}">
                  <a16:creationId xmlns="" xmlns:a16="http://schemas.microsoft.com/office/drawing/2014/main" id="{54DFBAC4-6384-4043-B7AB-6E477911FD37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22641" y="8430279"/>
              <a:ext cx="341118" cy="89959"/>
            </a:xfrm>
            <a:prstGeom prst="rect">
              <a:avLst/>
            </a:prstGeom>
          </p:spPr>
        </p:pic>
        <p:sp>
          <p:nvSpPr>
            <p:cNvPr id="32" name="object 7">
              <a:extLst>
                <a:ext uri="{FF2B5EF4-FFF2-40B4-BE49-F238E27FC236}">
                  <a16:creationId xmlns="" xmlns:a16="http://schemas.microsoft.com/office/drawing/2014/main" id="{B360366A-6229-D34C-8ABD-0984FCC8EDD8}"/>
                </a:ext>
              </a:extLst>
            </p:cNvPr>
            <p:cNvSpPr/>
            <p:nvPr/>
          </p:nvSpPr>
          <p:spPr>
            <a:xfrm>
              <a:off x="1192096" y="8430277"/>
              <a:ext cx="62230" cy="77470"/>
            </a:xfrm>
            <a:custGeom>
              <a:avLst/>
              <a:gdLst/>
              <a:ahLst/>
              <a:cxnLst/>
              <a:rect l="l" t="t" r="r" b="b"/>
              <a:pathLst>
                <a:path w="62230" h="77470">
                  <a:moveTo>
                    <a:pt x="10883" y="0"/>
                  </a:moveTo>
                  <a:lnTo>
                    <a:pt x="0" y="0"/>
                  </a:lnTo>
                  <a:lnTo>
                    <a:pt x="0" y="76923"/>
                  </a:lnTo>
                  <a:lnTo>
                    <a:pt x="31750" y="76923"/>
                  </a:lnTo>
                  <a:lnTo>
                    <a:pt x="44600" y="75284"/>
                  </a:lnTo>
                  <a:lnTo>
                    <a:pt x="54124" y="70399"/>
                  </a:lnTo>
                  <a:lnTo>
                    <a:pt x="55698" y="68249"/>
                  </a:lnTo>
                  <a:lnTo>
                    <a:pt x="10883" y="68249"/>
                  </a:lnTo>
                  <a:lnTo>
                    <a:pt x="10883" y="35483"/>
                  </a:lnTo>
                  <a:lnTo>
                    <a:pt x="56574" y="35483"/>
                  </a:lnTo>
                  <a:lnTo>
                    <a:pt x="54738" y="32935"/>
                  </a:lnTo>
                  <a:lnTo>
                    <a:pt x="45848" y="28348"/>
                  </a:lnTo>
                  <a:lnTo>
                    <a:pt x="33731" y="26809"/>
                  </a:lnTo>
                  <a:lnTo>
                    <a:pt x="10883" y="26809"/>
                  </a:lnTo>
                  <a:lnTo>
                    <a:pt x="10883" y="0"/>
                  </a:lnTo>
                  <a:close/>
                </a:path>
                <a:path w="62230" h="77470">
                  <a:moveTo>
                    <a:pt x="56574" y="35483"/>
                  </a:moveTo>
                  <a:lnTo>
                    <a:pt x="44170" y="35483"/>
                  </a:lnTo>
                  <a:lnTo>
                    <a:pt x="51079" y="40436"/>
                  </a:lnTo>
                  <a:lnTo>
                    <a:pt x="51079" y="51320"/>
                  </a:lnTo>
                  <a:lnTo>
                    <a:pt x="49782" y="58643"/>
                  </a:lnTo>
                  <a:lnTo>
                    <a:pt x="45972" y="63942"/>
                  </a:lnTo>
                  <a:lnTo>
                    <a:pt x="39769" y="67163"/>
                  </a:lnTo>
                  <a:lnTo>
                    <a:pt x="31292" y="68249"/>
                  </a:lnTo>
                  <a:lnTo>
                    <a:pt x="55698" y="68249"/>
                  </a:lnTo>
                  <a:lnTo>
                    <a:pt x="60042" y="62318"/>
                  </a:lnTo>
                  <a:lnTo>
                    <a:pt x="62077" y="51092"/>
                  </a:lnTo>
                  <a:lnTo>
                    <a:pt x="60211" y="40531"/>
                  </a:lnTo>
                  <a:lnTo>
                    <a:pt x="56574" y="35483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8">
              <a:extLst>
                <a:ext uri="{FF2B5EF4-FFF2-40B4-BE49-F238E27FC236}">
                  <a16:creationId xmlns="" xmlns:a16="http://schemas.microsoft.com/office/drawing/2014/main" id="{2A0B9DA9-576E-5F45-98B3-DDCEC0390609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74796" y="8430279"/>
              <a:ext cx="66154" cy="76911"/>
            </a:xfrm>
            <a:prstGeom prst="rect">
              <a:avLst/>
            </a:prstGeom>
          </p:spPr>
        </p:pic>
        <p:pic>
          <p:nvPicPr>
            <p:cNvPr id="34" name="object 9">
              <a:extLst>
                <a:ext uri="{FF2B5EF4-FFF2-40B4-BE49-F238E27FC236}">
                  <a16:creationId xmlns="" xmlns:a16="http://schemas.microsoft.com/office/drawing/2014/main" id="{920488C4-F170-904D-8568-912251DB6E3B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69272" y="8430277"/>
              <a:ext cx="85153" cy="76923"/>
            </a:xfrm>
            <a:prstGeom prst="rect">
              <a:avLst/>
            </a:prstGeom>
          </p:spPr>
        </p:pic>
        <p:sp>
          <p:nvSpPr>
            <p:cNvPr id="35" name="object 10">
              <a:extLst>
                <a:ext uri="{FF2B5EF4-FFF2-40B4-BE49-F238E27FC236}">
                  <a16:creationId xmlns="" xmlns:a16="http://schemas.microsoft.com/office/drawing/2014/main" id="{2EC8B7FF-7F96-304A-AF0B-09A5706CB567}"/>
                </a:ext>
              </a:extLst>
            </p:cNvPr>
            <p:cNvSpPr/>
            <p:nvPr/>
          </p:nvSpPr>
          <p:spPr>
            <a:xfrm>
              <a:off x="1482771" y="8430279"/>
              <a:ext cx="66675" cy="77470"/>
            </a:xfrm>
            <a:custGeom>
              <a:avLst/>
              <a:gdLst/>
              <a:ahLst/>
              <a:cxnLst/>
              <a:rect l="l" t="t" r="r" b="b"/>
              <a:pathLst>
                <a:path w="66675" h="77470">
                  <a:moveTo>
                    <a:pt x="66471" y="0"/>
                  </a:moveTo>
                  <a:lnTo>
                    <a:pt x="56349" y="0"/>
                  </a:lnTo>
                  <a:lnTo>
                    <a:pt x="10871" y="59334"/>
                  </a:lnTo>
                  <a:lnTo>
                    <a:pt x="10871" y="0"/>
                  </a:lnTo>
                  <a:lnTo>
                    <a:pt x="0" y="0"/>
                  </a:lnTo>
                  <a:lnTo>
                    <a:pt x="0" y="76911"/>
                  </a:lnTo>
                  <a:lnTo>
                    <a:pt x="10096" y="76911"/>
                  </a:lnTo>
                  <a:lnTo>
                    <a:pt x="55689" y="17691"/>
                  </a:lnTo>
                  <a:lnTo>
                    <a:pt x="55689" y="76911"/>
                  </a:lnTo>
                  <a:lnTo>
                    <a:pt x="66471" y="76911"/>
                  </a:lnTo>
                  <a:lnTo>
                    <a:pt x="66471" y="0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11">
              <a:extLst>
                <a:ext uri="{FF2B5EF4-FFF2-40B4-BE49-F238E27FC236}">
                  <a16:creationId xmlns="" xmlns:a16="http://schemas.microsoft.com/office/drawing/2014/main" id="{86F243BE-F416-A648-BCFC-B667C51B2616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34994" y="8541165"/>
              <a:ext cx="188554" cy="82626"/>
            </a:xfrm>
            <a:prstGeom prst="rect">
              <a:avLst/>
            </a:prstGeom>
          </p:spPr>
        </p:pic>
        <p:pic>
          <p:nvPicPr>
            <p:cNvPr id="37" name="object 12">
              <a:extLst>
                <a:ext uri="{FF2B5EF4-FFF2-40B4-BE49-F238E27FC236}">
                  <a16:creationId xmlns="" xmlns:a16="http://schemas.microsoft.com/office/drawing/2014/main" id="{596D7822-8887-3A47-97D1-FB22B43410C1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45724" y="8544010"/>
              <a:ext cx="164275" cy="88226"/>
            </a:xfrm>
            <a:prstGeom prst="rect">
              <a:avLst/>
            </a:prstGeom>
          </p:spPr>
        </p:pic>
        <p:pic>
          <p:nvPicPr>
            <p:cNvPr id="38" name="object 13">
              <a:extLst>
                <a:ext uri="{FF2B5EF4-FFF2-40B4-BE49-F238E27FC236}">
                  <a16:creationId xmlns="" xmlns:a16="http://schemas.microsoft.com/office/drawing/2014/main" id="{D8B163FE-8973-404D-8E08-58D9EF9B9606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57757" y="8543142"/>
              <a:ext cx="319289" cy="78663"/>
            </a:xfrm>
            <a:prstGeom prst="rect">
              <a:avLst/>
            </a:prstGeom>
          </p:spPr>
        </p:pic>
        <p:pic>
          <p:nvPicPr>
            <p:cNvPr id="39" name="object 14">
              <a:extLst>
                <a:ext uri="{FF2B5EF4-FFF2-40B4-BE49-F238E27FC236}">
                  <a16:creationId xmlns="" xmlns:a16="http://schemas.microsoft.com/office/drawing/2014/main" id="{7E5F990C-0C85-284A-BA6B-BD014A99F8EE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396605" y="8544012"/>
              <a:ext cx="66471" cy="76911"/>
            </a:xfrm>
            <a:prstGeom prst="rect">
              <a:avLst/>
            </a:prstGeom>
          </p:spPr>
        </p:pic>
        <p:pic>
          <p:nvPicPr>
            <p:cNvPr id="40" name="object 15">
              <a:extLst>
                <a:ext uri="{FF2B5EF4-FFF2-40B4-BE49-F238E27FC236}">
                  <a16:creationId xmlns="" xmlns:a16="http://schemas.microsoft.com/office/drawing/2014/main" id="{DA5A55AC-4B6C-514F-83B9-4B935DBE48ED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482771" y="8544012"/>
              <a:ext cx="66471" cy="76911"/>
            </a:xfrm>
            <a:prstGeom prst="rect">
              <a:avLst/>
            </a:prstGeom>
          </p:spPr>
        </p:pic>
        <p:sp>
          <p:nvSpPr>
            <p:cNvPr id="41" name="object 16">
              <a:extLst>
                <a:ext uri="{FF2B5EF4-FFF2-40B4-BE49-F238E27FC236}">
                  <a16:creationId xmlns="" xmlns:a16="http://schemas.microsoft.com/office/drawing/2014/main" id="{F3D7E595-2F2D-CE4B-8312-46BC95AF60EB}"/>
                </a:ext>
              </a:extLst>
            </p:cNvPr>
            <p:cNvSpPr/>
            <p:nvPr/>
          </p:nvSpPr>
          <p:spPr>
            <a:xfrm>
              <a:off x="1489430" y="8408555"/>
              <a:ext cx="54610" cy="8255"/>
            </a:xfrm>
            <a:custGeom>
              <a:avLst/>
              <a:gdLst/>
              <a:ahLst/>
              <a:cxnLst/>
              <a:rect l="l" t="t" r="r" b="b"/>
              <a:pathLst>
                <a:path w="54609" h="8254">
                  <a:moveTo>
                    <a:pt x="54533" y="0"/>
                  </a:moveTo>
                  <a:lnTo>
                    <a:pt x="0" y="0"/>
                  </a:lnTo>
                  <a:lnTo>
                    <a:pt x="0" y="8115"/>
                  </a:lnTo>
                  <a:lnTo>
                    <a:pt x="54533" y="8115"/>
                  </a:lnTo>
                  <a:lnTo>
                    <a:pt x="54533" y="0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2" name="object 17">
              <a:extLst>
                <a:ext uri="{FF2B5EF4-FFF2-40B4-BE49-F238E27FC236}">
                  <a16:creationId xmlns="" xmlns:a16="http://schemas.microsoft.com/office/drawing/2014/main" id="{34418427-8B52-414E-A3C5-A4EDAE0BD4DC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44093" y="7556702"/>
              <a:ext cx="895848" cy="769188"/>
            </a:xfrm>
            <a:prstGeom prst="rect">
              <a:avLst/>
            </a:prstGeom>
          </p:spPr>
        </p:pic>
      </p:grpSp>
      <p:pic>
        <p:nvPicPr>
          <p:cNvPr id="43" name="object 4">
            <a:extLst>
              <a:ext uri="{FF2B5EF4-FFF2-40B4-BE49-F238E27FC236}">
                <a16:creationId xmlns="" xmlns:a16="http://schemas.microsoft.com/office/drawing/2014/main" id="{727F49BB-7DF1-9447-A753-D8716D7627C5}"/>
              </a:ext>
            </a:extLst>
          </p:cNvPr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35884" y="-1"/>
            <a:ext cx="347045" cy="6857999"/>
          </a:xfrm>
          <a:prstGeom prst="rect">
            <a:avLst/>
          </a:prstGeom>
        </p:spPr>
      </p:pic>
      <p:pic>
        <p:nvPicPr>
          <p:cNvPr id="46" name="i-main-pic" descr="Картинка 13 из 159557">
            <a:hlinkClick r:id="rId14" tgtFrame="_blank"/>
          </p:cNvPr>
          <p:cNvPicPr/>
          <p:nvPr/>
        </p:nvPicPr>
        <p:blipFill rotWithShape="1">
          <a:blip r:embed="rId15"/>
          <a:srcRect l="12774" r="12688"/>
          <a:stretch/>
        </p:blipFill>
        <p:spPr bwMode="auto">
          <a:xfrm>
            <a:off x="4636007" y="386245"/>
            <a:ext cx="2932138" cy="264561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7" name="Picture 2" descr="https://st2.depositphotos.com/2941573/6355/i/950/depositphotos_63554461-stock-photo-account-book-with-calculator-and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6606" y="1078909"/>
            <a:ext cx="2453159" cy="16354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48" name="Picture 6" descr="https://static.tildacdn.com/tild6534-3965-4833-a238-356133326537/calculette-et-ordina.jpe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1179" y="869780"/>
            <a:ext cx="2527406" cy="18277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03561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3"/>
          <p:cNvSpPr>
            <a:spLocks noGrp="1"/>
          </p:cNvSpPr>
          <p:nvPr>
            <p:ph type="title"/>
          </p:nvPr>
        </p:nvSpPr>
        <p:spPr>
          <a:xfrm>
            <a:off x="942975" y="1"/>
            <a:ext cx="11249026" cy="57133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Совершенствование  механизма  </a:t>
            </a:r>
            <a:b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финансового обеспечения предупредительных мер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9536286" y="6492875"/>
            <a:ext cx="2743200" cy="365125"/>
          </a:xfrm>
        </p:spPr>
        <p:txBody>
          <a:bodyPr/>
          <a:lstStyle/>
          <a:p>
            <a:fld id="{5DDC2DCF-3C1B-440A-9DFA-774E92B339DA}" type="slidenum">
              <a:rPr lang="ru-RU" smtClean="0"/>
              <a:t>5</a:t>
            </a:fld>
            <a:endParaRPr lang="ru-RU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79609" y="1148688"/>
            <a:ext cx="5585818" cy="1479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200" b="1" u="sng" dirty="0" smtClean="0">
                <a:solidFill>
                  <a:schemeClr val="tx1"/>
                </a:solidFill>
                <a:latin typeface="Calibri Light" pitchFamily="34" charset="0"/>
              </a:rPr>
              <a:t>1 этап</a:t>
            </a:r>
            <a:r>
              <a:rPr lang="ru-RU" sz="1200" dirty="0" smtClean="0">
                <a:solidFill>
                  <a:schemeClr val="tx1"/>
                </a:solidFill>
                <a:latin typeface="Calibri Light" pitchFamily="34" charset="0"/>
              </a:rPr>
              <a:t>: З</a:t>
            </a:r>
            <a:r>
              <a:rPr lang="ru-RU" sz="1200" b="1" dirty="0" smtClean="0">
                <a:solidFill>
                  <a:schemeClr val="tx1"/>
                </a:solidFill>
                <a:latin typeface="Calibri Light" pitchFamily="34" charset="0"/>
              </a:rPr>
              <a:t>аявление </a:t>
            </a:r>
            <a:r>
              <a:rPr lang="ru-RU" sz="1200" b="1" dirty="0">
                <a:solidFill>
                  <a:schemeClr val="tx1"/>
                </a:solidFill>
                <a:latin typeface="Calibri Light" pitchFamily="34" charset="0"/>
              </a:rPr>
              <a:t>о финансовом обеспечении</a:t>
            </a:r>
            <a:r>
              <a:rPr lang="ru-RU" sz="1200" dirty="0">
                <a:solidFill>
                  <a:schemeClr val="tx1"/>
                </a:solidFill>
                <a:latin typeface="Calibri Light" pitchFamily="34" charset="0"/>
              </a:rPr>
              <a:t> предупредительных </a:t>
            </a:r>
            <a:r>
              <a:rPr lang="ru-RU" sz="1200" dirty="0" smtClean="0">
                <a:solidFill>
                  <a:schemeClr val="tx1"/>
                </a:solidFill>
                <a:latin typeface="Calibri Light" pitchFamily="34" charset="0"/>
              </a:rPr>
              <a:t>мер </a:t>
            </a:r>
            <a:r>
              <a:rPr lang="ru-RU" sz="1200" dirty="0">
                <a:solidFill>
                  <a:schemeClr val="tx1"/>
                </a:solidFill>
                <a:latin typeface="Calibri Light" pitchFamily="34" charset="0"/>
              </a:rPr>
              <a:t>и </a:t>
            </a:r>
            <a:r>
              <a:rPr lang="ru-RU" sz="1200" dirty="0" smtClean="0">
                <a:solidFill>
                  <a:schemeClr val="tx1"/>
                </a:solidFill>
                <a:latin typeface="Calibri Light" pitchFamily="34" charset="0"/>
              </a:rPr>
              <a:t>план фин. обеспечения пред. мер, </a:t>
            </a:r>
            <a:r>
              <a:rPr lang="ru-RU" sz="1200" b="1" dirty="0" smtClean="0">
                <a:solidFill>
                  <a:srgbClr val="FF0000"/>
                </a:solidFill>
                <a:latin typeface="Calibri Light" pitchFamily="34" charset="0"/>
              </a:rPr>
              <a:t>с </a:t>
            </a:r>
            <a:r>
              <a:rPr lang="ru-RU" sz="1200" b="1" dirty="0">
                <a:solidFill>
                  <a:srgbClr val="FF0000"/>
                </a:solidFill>
                <a:latin typeface="Calibri Light" pitchFamily="34" charset="0"/>
              </a:rPr>
              <a:t>приложением документов </a:t>
            </a:r>
            <a:r>
              <a:rPr lang="ru-RU" sz="1200" b="1" dirty="0">
                <a:solidFill>
                  <a:schemeClr val="tx1"/>
                </a:solidFill>
                <a:latin typeface="Calibri Light" pitchFamily="34" charset="0"/>
              </a:rPr>
              <a:t>(копий документов), обосновывающих необходимость </a:t>
            </a:r>
            <a:r>
              <a:rPr lang="ru-RU" sz="1200" b="1" dirty="0" smtClean="0">
                <a:solidFill>
                  <a:schemeClr val="tx1"/>
                </a:solidFill>
                <a:latin typeface="Calibri Light" pitchFamily="34" charset="0"/>
              </a:rPr>
              <a:t>фин. обеспечения</a:t>
            </a:r>
          </a:p>
          <a:p>
            <a:pPr lvl="0" algn="just"/>
            <a:endParaRPr lang="ru-RU" sz="1200" b="1" dirty="0" smtClean="0">
              <a:solidFill>
                <a:schemeClr val="tx1"/>
              </a:solidFill>
              <a:latin typeface="Calibri Light" pitchFamily="34" charset="0"/>
            </a:endParaRPr>
          </a:p>
          <a:p>
            <a:pPr lvl="0" algn="just"/>
            <a:r>
              <a:rPr lang="ru-RU" sz="1200" b="1" u="sng" dirty="0" smtClean="0">
                <a:solidFill>
                  <a:schemeClr val="tx1"/>
                </a:solidFill>
                <a:latin typeface="Calibri Light" pitchFamily="34" charset="0"/>
              </a:rPr>
              <a:t>2 этап:</a:t>
            </a:r>
            <a:r>
              <a:rPr lang="ru-RU" sz="1200" b="1" dirty="0" smtClean="0">
                <a:solidFill>
                  <a:schemeClr val="tx1"/>
                </a:solidFill>
                <a:latin typeface="Calibri Light" pitchFamily="34" charset="0"/>
              </a:rPr>
              <a:t> заявление </a:t>
            </a:r>
            <a:r>
              <a:rPr lang="ru-RU" sz="1200" b="1" dirty="0">
                <a:solidFill>
                  <a:schemeClr val="tx1"/>
                </a:solidFill>
                <a:latin typeface="Calibri Light" pitchFamily="34" charset="0"/>
              </a:rPr>
              <a:t>о возмещении</a:t>
            </a:r>
            <a:r>
              <a:rPr lang="ru-RU" sz="1200" dirty="0">
                <a:solidFill>
                  <a:schemeClr val="tx1"/>
                </a:solidFill>
                <a:latin typeface="Calibri Light" pitchFamily="34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Calibri Light" pitchFamily="34" charset="0"/>
              </a:rPr>
              <a:t>расходов </a:t>
            </a:r>
            <a:r>
              <a:rPr lang="ru-RU" sz="1200" dirty="0">
                <a:solidFill>
                  <a:schemeClr val="tx1"/>
                </a:solidFill>
                <a:latin typeface="Calibri Light" pitchFamily="34" charset="0"/>
              </a:rPr>
              <a:t>на оплату предупредительных мер </a:t>
            </a:r>
            <a:r>
              <a:rPr lang="ru-RU" sz="1200" b="1" dirty="0">
                <a:solidFill>
                  <a:schemeClr val="tx1"/>
                </a:solidFill>
                <a:latin typeface="Calibri Light" pitchFamily="34" charset="0"/>
              </a:rPr>
              <a:t>с представлением документов, подтверждающих произведенные расходы </a:t>
            </a:r>
            <a:endParaRPr lang="ru-RU" sz="1200" dirty="0">
              <a:solidFill>
                <a:schemeClr val="tx1"/>
              </a:solidFill>
              <a:latin typeface="Calibri Light" pitchFamily="34" charset="0"/>
            </a:endParaRP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6364350" y="1148688"/>
            <a:ext cx="5763514" cy="1479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200" b="1" u="sng" dirty="0" smtClean="0">
                <a:latin typeface="Calibri Light" pitchFamily="34" charset="0"/>
              </a:rPr>
              <a:t>1 этап: </a:t>
            </a:r>
            <a:r>
              <a:rPr lang="ru-RU" sz="1200" dirty="0" smtClean="0">
                <a:latin typeface="Calibri Light" pitchFamily="34" charset="0"/>
              </a:rPr>
              <a:t>З</a:t>
            </a:r>
            <a:r>
              <a:rPr lang="ru-RU" sz="1200" b="1" dirty="0" smtClean="0">
                <a:latin typeface="Calibri Light" pitchFamily="34" charset="0"/>
              </a:rPr>
              <a:t>аявление </a:t>
            </a:r>
            <a:r>
              <a:rPr lang="ru-RU" sz="1200" b="1" dirty="0">
                <a:latin typeface="Calibri Light" pitchFamily="34" charset="0"/>
              </a:rPr>
              <a:t>о финансовом обеспечении</a:t>
            </a:r>
            <a:r>
              <a:rPr lang="ru-RU" sz="1200" dirty="0">
                <a:latin typeface="Calibri Light" pitchFamily="34" charset="0"/>
              </a:rPr>
              <a:t> предупредительных мер </a:t>
            </a:r>
            <a:r>
              <a:rPr lang="ru-RU" sz="1200" dirty="0" smtClean="0">
                <a:latin typeface="Calibri Light" pitchFamily="34" charset="0"/>
              </a:rPr>
              <a:t>и план фин. </a:t>
            </a:r>
            <a:r>
              <a:rPr lang="ru-RU" sz="1200" dirty="0">
                <a:latin typeface="Calibri Light" pitchFamily="34" charset="0"/>
              </a:rPr>
              <a:t>обеспечения </a:t>
            </a:r>
            <a:r>
              <a:rPr lang="ru-RU" sz="1200" dirty="0" smtClean="0">
                <a:latin typeface="Calibri Light" pitchFamily="34" charset="0"/>
              </a:rPr>
              <a:t>пред. </a:t>
            </a:r>
            <a:r>
              <a:rPr lang="ru-RU" sz="1200" dirty="0">
                <a:latin typeface="Calibri Light" pitchFamily="34" charset="0"/>
              </a:rPr>
              <a:t>мер </a:t>
            </a:r>
            <a:r>
              <a:rPr lang="ru-RU" sz="1200" b="1" dirty="0">
                <a:solidFill>
                  <a:srgbClr val="FFC000"/>
                </a:solidFill>
                <a:latin typeface="Calibri Light" pitchFamily="34" charset="0"/>
              </a:rPr>
              <a:t>без приложения к заявлению обосновывающих документов</a:t>
            </a:r>
            <a:r>
              <a:rPr lang="ru-RU" sz="1200" dirty="0">
                <a:solidFill>
                  <a:srgbClr val="FFC000"/>
                </a:solidFill>
                <a:latin typeface="Calibri Light" pitchFamily="34" charset="0"/>
              </a:rPr>
              <a:t> </a:t>
            </a:r>
            <a:r>
              <a:rPr lang="ru-RU" sz="1000" dirty="0">
                <a:latin typeface="Calibri Light" pitchFamily="34" charset="0"/>
              </a:rPr>
              <a:t>(за исключением мероприятия, предусмотренного </a:t>
            </a:r>
            <a:r>
              <a:rPr lang="ru-RU" sz="1000" dirty="0" err="1" smtClean="0">
                <a:latin typeface="Calibri Light" pitchFamily="34" charset="0"/>
              </a:rPr>
              <a:t>п.п</a:t>
            </a:r>
            <a:r>
              <a:rPr lang="ru-RU" sz="1000" dirty="0" smtClean="0">
                <a:latin typeface="Calibri Light" pitchFamily="34" charset="0"/>
              </a:rPr>
              <a:t> «п</a:t>
            </a:r>
            <a:r>
              <a:rPr lang="ru-RU" sz="1000" dirty="0">
                <a:latin typeface="Calibri Light" pitchFamily="34" charset="0"/>
              </a:rPr>
              <a:t>» </a:t>
            </a:r>
            <a:r>
              <a:rPr lang="ru-RU" sz="1000" dirty="0" smtClean="0">
                <a:latin typeface="Calibri Light" pitchFamily="34" charset="0"/>
              </a:rPr>
              <a:t>п. </a:t>
            </a:r>
            <a:r>
              <a:rPr lang="ru-RU" sz="1000" dirty="0">
                <a:latin typeface="Calibri Light" pitchFamily="34" charset="0"/>
              </a:rPr>
              <a:t>3 Правил, где необходимо предварительное согласование перечня приобретаемого оборудования в рамках модернизации основных производств).</a:t>
            </a:r>
          </a:p>
          <a:p>
            <a:pPr lvl="0" algn="just"/>
            <a:r>
              <a:rPr lang="ru-RU" sz="1200" b="1" u="sng" dirty="0" smtClean="0">
                <a:solidFill>
                  <a:schemeClr val="bg1"/>
                </a:solidFill>
                <a:latin typeface="Calibri Light" pitchFamily="34" charset="0"/>
              </a:rPr>
              <a:t>2 этап: </a:t>
            </a:r>
            <a:r>
              <a:rPr lang="ru-RU" sz="1200" b="1" dirty="0" smtClean="0">
                <a:solidFill>
                  <a:schemeClr val="bg1"/>
                </a:solidFill>
                <a:latin typeface="Calibri Light" pitchFamily="34" charset="0"/>
              </a:rPr>
              <a:t>Заявление </a:t>
            </a:r>
            <a:r>
              <a:rPr lang="ru-RU" sz="1200" b="1" dirty="0">
                <a:solidFill>
                  <a:schemeClr val="bg1"/>
                </a:solidFill>
                <a:latin typeface="Calibri Light" pitchFamily="34" charset="0"/>
              </a:rPr>
              <a:t>о возмещении</a:t>
            </a:r>
            <a:r>
              <a:rPr lang="ru-RU" sz="1200" dirty="0">
                <a:solidFill>
                  <a:schemeClr val="bg1"/>
                </a:solidFill>
                <a:latin typeface="Calibri Light" pitchFamily="34" charset="0"/>
              </a:rPr>
              <a:t> </a:t>
            </a:r>
            <a:r>
              <a:rPr lang="ru-RU" sz="1200" dirty="0" smtClean="0">
                <a:latin typeface="Calibri Light" pitchFamily="34" charset="0"/>
              </a:rPr>
              <a:t>расходов </a:t>
            </a:r>
            <a:r>
              <a:rPr lang="ru-RU" sz="1200" dirty="0">
                <a:latin typeface="Calibri Light" pitchFamily="34" charset="0"/>
              </a:rPr>
              <a:t>на оплату предупредительных мер </a:t>
            </a:r>
            <a:r>
              <a:rPr lang="ru-RU" sz="1200" b="1" dirty="0">
                <a:solidFill>
                  <a:srgbClr val="FFC000"/>
                </a:solidFill>
                <a:latin typeface="Calibri Light" pitchFamily="34" charset="0"/>
              </a:rPr>
              <a:t>с представлением документов</a:t>
            </a:r>
            <a:r>
              <a:rPr lang="ru-RU" sz="1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 Light" pitchFamily="34" charset="0"/>
              </a:rPr>
              <a:t>,</a:t>
            </a:r>
            <a:r>
              <a:rPr lang="ru-RU" sz="1200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 Light" pitchFamily="34" charset="0"/>
              </a:rPr>
              <a:t> </a:t>
            </a:r>
            <a:r>
              <a:rPr lang="ru-RU" sz="1200" b="1" dirty="0">
                <a:solidFill>
                  <a:srgbClr val="FFC000"/>
                </a:solidFill>
                <a:latin typeface="Calibri Light" pitchFamily="34" charset="0"/>
              </a:rPr>
              <a:t>подтверждающих произведенные расходы, </a:t>
            </a:r>
            <a:r>
              <a:rPr lang="ru-RU" sz="1200" b="1" dirty="0" smtClean="0">
                <a:solidFill>
                  <a:srgbClr val="FFC000"/>
                </a:solidFill>
                <a:latin typeface="Calibri Light" pitchFamily="34" charset="0"/>
              </a:rPr>
              <a:t>и документов, обосновывающих произведенные расходы</a:t>
            </a:r>
            <a:endParaRPr lang="ru-RU" sz="1200" dirty="0">
              <a:solidFill>
                <a:srgbClr val="FFC000"/>
              </a:solidFill>
              <a:latin typeface="Calibri Light" pitchFamily="34" charset="0"/>
            </a:endParaRPr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317288" y="2759041"/>
            <a:ext cx="5556816" cy="782753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200" dirty="0">
                <a:solidFill>
                  <a:schemeClr val="tx1"/>
                </a:solidFill>
                <a:latin typeface="Calibri Light" pitchFamily="34" charset="0"/>
              </a:rPr>
              <a:t>Решение </a:t>
            </a:r>
            <a:r>
              <a:rPr lang="ru-RU" sz="1200" dirty="0" smtClean="0">
                <a:solidFill>
                  <a:schemeClr val="tx1"/>
                </a:solidFill>
                <a:latin typeface="Calibri Light" pitchFamily="34" charset="0"/>
              </a:rPr>
              <a:t>принимается </a:t>
            </a:r>
            <a:r>
              <a:rPr lang="ru-RU" sz="1200" dirty="0">
                <a:solidFill>
                  <a:schemeClr val="tx1"/>
                </a:solidFill>
                <a:latin typeface="Calibri Light" pitchFamily="34" charset="0"/>
              </a:rPr>
              <a:t>по сумме финансирования </a:t>
            </a:r>
            <a:r>
              <a:rPr lang="ru-RU" sz="1200" b="1" dirty="0">
                <a:solidFill>
                  <a:schemeClr val="tx1"/>
                </a:solidFill>
                <a:latin typeface="Calibri Light" pitchFamily="34" charset="0"/>
              </a:rPr>
              <a:t>с учетом перечня мер, включенных в план, и </a:t>
            </a:r>
            <a:r>
              <a:rPr lang="ru-RU" sz="1200" b="1" dirty="0">
                <a:solidFill>
                  <a:srgbClr val="FF0000"/>
                </a:solidFill>
                <a:latin typeface="Calibri Light" pitchFamily="34" charset="0"/>
              </a:rPr>
              <a:t>представления полного комплекта документов</a:t>
            </a:r>
            <a:r>
              <a:rPr lang="ru-RU" sz="1200" b="1" dirty="0">
                <a:solidFill>
                  <a:schemeClr val="tx1"/>
                </a:solidFill>
                <a:latin typeface="Calibri Light" pitchFamily="34" charset="0"/>
              </a:rPr>
              <a:t>, обосновывающих необходимость</a:t>
            </a:r>
            <a:r>
              <a:rPr lang="ru-RU" sz="1200" dirty="0">
                <a:solidFill>
                  <a:schemeClr val="tx1"/>
                </a:solidFill>
                <a:latin typeface="Calibri Light" pitchFamily="34" charset="0"/>
              </a:rPr>
              <a:t> финансового обеспечения предупредительных мер</a:t>
            </a:r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6364350" y="2752020"/>
            <a:ext cx="5763514" cy="7787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200" dirty="0">
                <a:latin typeface="Calibri Light" pitchFamily="34" charset="0"/>
              </a:rPr>
              <a:t>Страхователь </a:t>
            </a:r>
            <a:r>
              <a:rPr lang="ru-RU" sz="1200" b="1" dirty="0">
                <a:solidFill>
                  <a:srgbClr val="FFC000"/>
                </a:solidFill>
                <a:latin typeface="Calibri Light" pitchFamily="34" charset="0"/>
              </a:rPr>
              <a:t>самостоятельно определяет перечень</a:t>
            </a:r>
            <a:r>
              <a:rPr lang="ru-RU" sz="1200" dirty="0">
                <a:solidFill>
                  <a:srgbClr val="FFC000"/>
                </a:solidFill>
                <a:latin typeface="Calibri Light" pitchFamily="34" charset="0"/>
              </a:rPr>
              <a:t> </a:t>
            </a:r>
            <a:r>
              <a:rPr lang="ru-RU" sz="1200" dirty="0">
                <a:latin typeface="Calibri Light" pitchFamily="34" charset="0"/>
              </a:rPr>
              <a:t>осуществляемых предупредительных мер в рамках утвержденного Правилами </a:t>
            </a:r>
            <a:r>
              <a:rPr lang="ru-RU" sz="1200" dirty="0" smtClean="0">
                <a:latin typeface="Calibri Light" pitchFamily="34" charset="0"/>
              </a:rPr>
              <a:t>перечня, согласование Плана фин. обеспечения   пред. мер с  отделением СФР  не предусмотрено.</a:t>
            </a:r>
            <a:endParaRPr lang="ru-RU" sz="1200" dirty="0">
              <a:latin typeface="Calibri Light" pitchFamily="34" charset="0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317287" y="4637314"/>
            <a:ext cx="5556815" cy="99435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200" dirty="0">
                <a:solidFill>
                  <a:schemeClr val="tx1"/>
                </a:solidFill>
                <a:latin typeface="Calibri Light" pitchFamily="34" charset="0"/>
              </a:rPr>
              <a:t>Страхователь в срок до </a:t>
            </a:r>
            <a:r>
              <a:rPr lang="ru-RU" sz="1200" dirty="0" smtClean="0">
                <a:solidFill>
                  <a:schemeClr val="tx1"/>
                </a:solidFill>
                <a:latin typeface="Calibri Light" pitchFamily="34" charset="0"/>
              </a:rPr>
              <a:t>20 ноября текущего </a:t>
            </a:r>
            <a:r>
              <a:rPr lang="ru-RU" sz="1200" dirty="0">
                <a:solidFill>
                  <a:schemeClr val="tx1"/>
                </a:solidFill>
                <a:latin typeface="Calibri Light" pitchFamily="34" charset="0"/>
              </a:rPr>
              <a:t>финансового года </a:t>
            </a:r>
            <a:r>
              <a:rPr lang="ru-RU" sz="1200" b="1" dirty="0">
                <a:solidFill>
                  <a:srgbClr val="FF0000"/>
                </a:solidFill>
                <a:latin typeface="Calibri Light" pitchFamily="34" charset="0"/>
              </a:rPr>
              <a:t>имеет право обратиться</a:t>
            </a:r>
            <a:r>
              <a:rPr lang="ru-RU" sz="1200" b="1" dirty="0">
                <a:solidFill>
                  <a:schemeClr val="tx1"/>
                </a:solidFill>
                <a:latin typeface="Calibri Light" pitchFamily="34" charset="0"/>
              </a:rPr>
              <a:t> с заявлением о внесении изменений в </a:t>
            </a:r>
            <a:r>
              <a:rPr lang="ru-RU" sz="1200" b="1" dirty="0" smtClean="0">
                <a:solidFill>
                  <a:schemeClr val="tx1"/>
                </a:solidFill>
                <a:latin typeface="Calibri Light" pitchFamily="34" charset="0"/>
              </a:rPr>
              <a:t>план</a:t>
            </a:r>
            <a:r>
              <a:rPr lang="ru-RU" sz="1200" dirty="0" smtClean="0">
                <a:solidFill>
                  <a:schemeClr val="tx1"/>
                </a:solidFill>
                <a:latin typeface="Calibri Light" pitchFamily="34" charset="0"/>
              </a:rPr>
              <a:t>, </a:t>
            </a:r>
            <a:r>
              <a:rPr lang="ru-RU" sz="1200" dirty="0">
                <a:solidFill>
                  <a:schemeClr val="tx1"/>
                </a:solidFill>
                <a:latin typeface="Calibri Light" pitchFamily="34" charset="0"/>
              </a:rPr>
              <a:t>согласованный территориальным органом Фонда, </a:t>
            </a:r>
            <a:r>
              <a:rPr lang="ru-RU" sz="1200" b="1" dirty="0">
                <a:solidFill>
                  <a:schemeClr val="tx1"/>
                </a:solidFill>
                <a:latin typeface="Calibri Light" pitchFamily="34" charset="0"/>
              </a:rPr>
              <a:t>с обоснованием необходимости внесения изменений в план </a:t>
            </a:r>
            <a:r>
              <a:rPr lang="ru-RU" sz="1200" b="1" dirty="0" smtClean="0">
                <a:solidFill>
                  <a:schemeClr val="tx1"/>
                </a:solidFill>
                <a:latin typeface="Calibri Light" pitchFamily="34" charset="0"/>
              </a:rPr>
              <a:t>и </a:t>
            </a:r>
            <a:r>
              <a:rPr lang="ru-RU" sz="1200" b="1" dirty="0">
                <a:solidFill>
                  <a:schemeClr val="tx1"/>
                </a:solidFill>
                <a:latin typeface="Calibri Light" pitchFamily="34" charset="0"/>
              </a:rPr>
              <a:t>предоставлением полного комплекта документов для обоснования </a:t>
            </a:r>
            <a:r>
              <a:rPr lang="ru-RU" sz="1200" dirty="0">
                <a:solidFill>
                  <a:schemeClr val="tx1"/>
                </a:solidFill>
                <a:latin typeface="Calibri Light" pitchFamily="34" charset="0"/>
              </a:rPr>
              <a:t>предупредительных мер, по которым в план </a:t>
            </a:r>
            <a:r>
              <a:rPr lang="ru-RU" sz="1200" dirty="0" smtClean="0">
                <a:solidFill>
                  <a:schemeClr val="tx1"/>
                </a:solidFill>
                <a:latin typeface="Calibri Light" pitchFamily="34" charset="0"/>
              </a:rPr>
              <a:t>вносятся </a:t>
            </a:r>
            <a:r>
              <a:rPr lang="ru-RU" sz="1200" dirty="0">
                <a:solidFill>
                  <a:schemeClr val="tx1"/>
                </a:solidFill>
                <a:latin typeface="Calibri Light" pitchFamily="34" charset="0"/>
              </a:rPr>
              <a:t>изменения.</a:t>
            </a: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6332889" y="4637316"/>
            <a:ext cx="5794976" cy="9943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200" dirty="0">
                <a:latin typeface="Calibri Light" pitchFamily="34" charset="0"/>
              </a:rPr>
              <a:t>Страхователь вправе </a:t>
            </a:r>
            <a:r>
              <a:rPr lang="ru-RU" sz="1200" b="1" dirty="0">
                <a:solidFill>
                  <a:srgbClr val="FFC000"/>
                </a:solidFill>
                <a:latin typeface="Calibri Light" pitchFamily="34" charset="0"/>
              </a:rPr>
              <a:t>самостоятельно принимать решение о внесении изменений в план </a:t>
            </a:r>
            <a:r>
              <a:rPr lang="ru-RU" sz="1200" dirty="0">
                <a:latin typeface="Calibri Light" pitchFamily="34" charset="0"/>
              </a:rPr>
              <a:t>финансового обеспечения в пределах разрешенной суммы финансового обеспечения, при этом </a:t>
            </a:r>
            <a:r>
              <a:rPr lang="ru-RU" sz="1200" b="1" dirty="0">
                <a:solidFill>
                  <a:srgbClr val="FFC000"/>
                </a:solidFill>
                <a:latin typeface="Calibri Light" pitchFamily="34" charset="0"/>
              </a:rPr>
              <a:t>повторное направление заявления и плана </a:t>
            </a:r>
            <a:r>
              <a:rPr lang="ru-RU" sz="1200" dirty="0">
                <a:latin typeface="Calibri Light" pitchFamily="34" charset="0"/>
              </a:rPr>
              <a:t>финансового обеспечения предупредительных мер в отделение СФР </a:t>
            </a:r>
            <a:r>
              <a:rPr lang="ru-RU" sz="1200" b="1" dirty="0">
                <a:solidFill>
                  <a:srgbClr val="FFC000"/>
                </a:solidFill>
                <a:latin typeface="Calibri Light" pitchFamily="34" charset="0"/>
              </a:rPr>
              <a:t>не требуется</a:t>
            </a: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288286" y="5775263"/>
            <a:ext cx="5585817" cy="85317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solidFill>
                  <a:schemeClr val="tx1"/>
                </a:solidFill>
                <a:latin typeface="Calibri Light" pitchFamily="34" charset="0"/>
              </a:rPr>
              <a:t>Страхователь </a:t>
            </a:r>
            <a:r>
              <a:rPr lang="ru-RU" sz="1200" dirty="0">
                <a:solidFill>
                  <a:schemeClr val="tx1"/>
                </a:solidFill>
                <a:latin typeface="Calibri Light" pitchFamily="34" charset="0"/>
              </a:rPr>
              <a:t>обращается </a:t>
            </a:r>
            <a:r>
              <a:rPr lang="ru-RU" sz="1200" b="1" dirty="0">
                <a:solidFill>
                  <a:schemeClr val="tx1"/>
                </a:solidFill>
                <a:latin typeface="Calibri Light" pitchFamily="34" charset="0"/>
              </a:rPr>
              <a:t>с заявлением о возмещении произведенных расходов</a:t>
            </a:r>
            <a:r>
              <a:rPr lang="ru-RU" sz="1200" dirty="0">
                <a:solidFill>
                  <a:schemeClr val="tx1"/>
                </a:solidFill>
                <a:latin typeface="Calibri Light" pitchFamily="34" charset="0"/>
              </a:rPr>
              <a:t> на оплату предупредительных мер с представлением документов, подтверждающих произведенные расходы, </a:t>
            </a:r>
            <a:r>
              <a:rPr lang="ru-RU" sz="1200" b="1" dirty="0">
                <a:solidFill>
                  <a:srgbClr val="FF0000"/>
                </a:solidFill>
                <a:latin typeface="Calibri Light" pitchFamily="34" charset="0"/>
              </a:rPr>
              <a:t>не позднее </a:t>
            </a:r>
            <a:r>
              <a:rPr lang="ru-RU" sz="1200" b="1" dirty="0" smtClean="0">
                <a:solidFill>
                  <a:srgbClr val="FF0000"/>
                </a:solidFill>
                <a:latin typeface="Calibri Light" pitchFamily="34" charset="0"/>
              </a:rPr>
              <a:t>15 декабря</a:t>
            </a:r>
            <a:r>
              <a:rPr lang="ru-RU" sz="1200" dirty="0" smtClean="0">
                <a:solidFill>
                  <a:srgbClr val="FF0000"/>
                </a:solidFill>
                <a:latin typeface="Calibri Light" pitchFamily="34" charset="0"/>
              </a:rPr>
              <a:t> </a:t>
            </a:r>
            <a:r>
              <a:rPr lang="ru-RU" sz="1200" dirty="0">
                <a:solidFill>
                  <a:schemeClr val="tx1"/>
                </a:solidFill>
                <a:latin typeface="Calibri Light" pitchFamily="34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Calibri Light" pitchFamily="34" charset="0"/>
              </a:rPr>
              <a:t>текущего </a:t>
            </a:r>
            <a:r>
              <a:rPr lang="ru-RU" sz="1200" dirty="0">
                <a:solidFill>
                  <a:schemeClr val="tx1"/>
                </a:solidFill>
                <a:latin typeface="Calibri Light" pitchFamily="34" charset="0"/>
              </a:rPr>
              <a:t>года </a:t>
            </a: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6332889" y="5775651"/>
            <a:ext cx="5794976" cy="8589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200" dirty="0" smtClean="0">
                <a:latin typeface="Calibri Light" pitchFamily="34" charset="0"/>
              </a:rPr>
              <a:t>Страхователь </a:t>
            </a:r>
            <a:r>
              <a:rPr lang="ru-RU" sz="1200" dirty="0">
                <a:latin typeface="Calibri Light" pitchFamily="34" charset="0"/>
              </a:rPr>
              <a:t>обращается с </a:t>
            </a:r>
            <a:r>
              <a:rPr lang="ru-RU" sz="1200" b="1" dirty="0">
                <a:solidFill>
                  <a:srgbClr val="FFC000"/>
                </a:solidFill>
                <a:latin typeface="Calibri Light" pitchFamily="34" charset="0"/>
              </a:rPr>
              <a:t>заявлением о возмещении произведенных расходов</a:t>
            </a:r>
            <a:r>
              <a:rPr lang="ru-RU" sz="1200" dirty="0">
                <a:solidFill>
                  <a:srgbClr val="FFC000"/>
                </a:solidFill>
                <a:latin typeface="Calibri Light" pitchFamily="34" charset="0"/>
              </a:rPr>
              <a:t> </a:t>
            </a:r>
            <a:r>
              <a:rPr lang="ru-RU" sz="1200" dirty="0">
                <a:latin typeface="Calibri Light" pitchFamily="34" charset="0"/>
              </a:rPr>
              <a:t>на оплату предупредительных мер с представлением документов, подтверждающих произведенные расходы </a:t>
            </a:r>
            <a:r>
              <a:rPr lang="ru-RU" sz="1200" b="1" dirty="0">
                <a:solidFill>
                  <a:srgbClr val="FFC000"/>
                </a:solidFill>
                <a:latin typeface="Calibri Light" pitchFamily="34" charset="0"/>
              </a:rPr>
              <a:t>в срок до </a:t>
            </a:r>
            <a:r>
              <a:rPr lang="ru-RU" sz="1200" b="1" dirty="0" smtClean="0">
                <a:solidFill>
                  <a:srgbClr val="FFC000"/>
                </a:solidFill>
                <a:latin typeface="Calibri Light" pitchFamily="34" charset="0"/>
              </a:rPr>
              <a:t>15 ноября</a:t>
            </a:r>
            <a:r>
              <a:rPr lang="ru-RU" sz="1200" dirty="0" smtClean="0">
                <a:solidFill>
                  <a:srgbClr val="FFC000"/>
                </a:solidFill>
                <a:latin typeface="Calibri Light" pitchFamily="34" charset="0"/>
              </a:rPr>
              <a:t> </a:t>
            </a:r>
            <a:r>
              <a:rPr lang="ru-RU" sz="1200" dirty="0" smtClean="0">
                <a:latin typeface="Calibri Light" pitchFamily="34" charset="0"/>
              </a:rPr>
              <a:t>текущего </a:t>
            </a:r>
            <a:r>
              <a:rPr lang="ru-RU" sz="1200" dirty="0">
                <a:latin typeface="Calibri Light" pitchFamily="34" charset="0"/>
              </a:rPr>
              <a:t>календарного года</a:t>
            </a:r>
          </a:p>
        </p:txBody>
      </p:sp>
      <p:grpSp>
        <p:nvGrpSpPr>
          <p:cNvPr id="74" name="Группа 73"/>
          <p:cNvGrpSpPr/>
          <p:nvPr/>
        </p:nvGrpSpPr>
        <p:grpSpPr>
          <a:xfrm>
            <a:off x="866948" y="625700"/>
            <a:ext cx="5068943" cy="427746"/>
            <a:chOff x="-1025888" y="2449117"/>
            <a:chExt cx="3782874" cy="1382272"/>
          </a:xfrm>
        </p:grpSpPr>
        <p:sp>
          <p:nvSpPr>
            <p:cNvPr id="75" name="Нашивка 74"/>
            <p:cNvSpPr/>
            <p:nvPr/>
          </p:nvSpPr>
          <p:spPr>
            <a:xfrm>
              <a:off x="-1025888" y="2449117"/>
              <a:ext cx="3782874" cy="1382272"/>
            </a:xfrm>
            <a:prstGeom prst="chevr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sp>
        <p:sp>
          <p:nvSpPr>
            <p:cNvPr id="77" name="TextBox 76"/>
            <p:cNvSpPr txBox="1"/>
            <p:nvPr/>
          </p:nvSpPr>
          <p:spPr>
            <a:xfrm>
              <a:off x="-395326" y="2675159"/>
              <a:ext cx="2391467" cy="99458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 smtClean="0">
                  <a:solidFill>
                    <a:srgbClr val="FF0000"/>
                  </a:solidFill>
                </a:rPr>
                <a:t>Действующий механизм</a:t>
              </a:r>
            </a:p>
          </p:txBody>
        </p:sp>
      </p:grpSp>
      <p:sp>
        <p:nvSpPr>
          <p:cNvPr id="80" name="Нашивка 79"/>
          <p:cNvSpPr/>
          <p:nvPr/>
        </p:nvSpPr>
        <p:spPr>
          <a:xfrm>
            <a:off x="6364350" y="601804"/>
            <a:ext cx="5763514" cy="427862"/>
          </a:xfrm>
          <a:prstGeom prst="chevr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sp>
      <p:sp>
        <p:nvSpPr>
          <p:cNvPr id="82" name="TextBox 81"/>
          <p:cNvSpPr txBox="1"/>
          <p:nvPr/>
        </p:nvSpPr>
        <p:spPr>
          <a:xfrm>
            <a:off x="7892126" y="661847"/>
            <a:ext cx="2348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Новый механизм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90" name="Стрелка вниз 89"/>
          <p:cNvSpPr/>
          <p:nvPr/>
        </p:nvSpPr>
        <p:spPr>
          <a:xfrm rot="16200000">
            <a:off x="5976083" y="1735795"/>
            <a:ext cx="284416" cy="3057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92" name="Стрелка вниз 91"/>
          <p:cNvSpPr/>
          <p:nvPr/>
        </p:nvSpPr>
        <p:spPr>
          <a:xfrm rot="16200000">
            <a:off x="5967529" y="2988549"/>
            <a:ext cx="284416" cy="3057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93" name="Стрелка вниз 92"/>
          <p:cNvSpPr/>
          <p:nvPr/>
        </p:nvSpPr>
        <p:spPr>
          <a:xfrm rot="16200000">
            <a:off x="5946548" y="4981626"/>
            <a:ext cx="284416" cy="3057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  <p:sp>
        <p:nvSpPr>
          <p:cNvPr id="95" name="Стрелка вниз 94"/>
          <p:cNvSpPr/>
          <p:nvPr/>
        </p:nvSpPr>
        <p:spPr>
          <a:xfrm rot="16200000">
            <a:off x="5946547" y="6048987"/>
            <a:ext cx="284416" cy="3057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/>
          </a:p>
        </p:txBody>
      </p:sp>
      <p:grpSp>
        <p:nvGrpSpPr>
          <p:cNvPr id="23" name="Group 47">
            <a:extLst>
              <a:ext uri="{FF2B5EF4-FFF2-40B4-BE49-F238E27FC236}">
                <a16:creationId xmlns:a16="http://schemas.microsoft.com/office/drawing/2014/main" xmlns="" id="{A19E95C1-44B7-5941-A77E-45C75DB8EAFB}"/>
              </a:ext>
            </a:extLst>
          </p:cNvPr>
          <p:cNvGrpSpPr/>
          <p:nvPr/>
        </p:nvGrpSpPr>
        <p:grpSpPr>
          <a:xfrm>
            <a:off x="181109" y="176846"/>
            <a:ext cx="685839" cy="806651"/>
            <a:chOff x="634994" y="7556702"/>
            <a:chExt cx="914452" cy="1075534"/>
          </a:xfrm>
        </p:grpSpPr>
        <p:pic>
          <p:nvPicPr>
            <p:cNvPr id="24" name="object 5">
              <a:extLst>
                <a:ext uri="{FF2B5EF4-FFF2-40B4-BE49-F238E27FC236}">
                  <a16:creationId xmlns:a16="http://schemas.microsoft.com/office/drawing/2014/main" xmlns="" id="{0ECA3D47-D73F-E14C-8F56-3257F3C5B0B2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7218" y="8429396"/>
              <a:ext cx="163266" cy="78676"/>
            </a:xfrm>
            <a:prstGeom prst="rect">
              <a:avLst/>
            </a:prstGeom>
          </p:spPr>
        </p:pic>
        <p:pic>
          <p:nvPicPr>
            <p:cNvPr id="25" name="object 6">
              <a:extLst>
                <a:ext uri="{FF2B5EF4-FFF2-40B4-BE49-F238E27FC236}">
                  <a16:creationId xmlns:a16="http://schemas.microsoft.com/office/drawing/2014/main" xmlns="" id="{54DFBAC4-6384-4043-B7AB-6E477911FD37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22641" y="8430279"/>
              <a:ext cx="341118" cy="89959"/>
            </a:xfrm>
            <a:prstGeom prst="rect">
              <a:avLst/>
            </a:prstGeom>
          </p:spPr>
        </p:pic>
        <p:sp>
          <p:nvSpPr>
            <p:cNvPr id="26" name="object 7">
              <a:extLst>
                <a:ext uri="{FF2B5EF4-FFF2-40B4-BE49-F238E27FC236}">
                  <a16:creationId xmlns:a16="http://schemas.microsoft.com/office/drawing/2014/main" xmlns="" id="{B360366A-6229-D34C-8ABD-0984FCC8EDD8}"/>
                </a:ext>
              </a:extLst>
            </p:cNvPr>
            <p:cNvSpPr/>
            <p:nvPr/>
          </p:nvSpPr>
          <p:spPr>
            <a:xfrm>
              <a:off x="1192096" y="8430277"/>
              <a:ext cx="62230" cy="77470"/>
            </a:xfrm>
            <a:custGeom>
              <a:avLst/>
              <a:gdLst/>
              <a:ahLst/>
              <a:cxnLst/>
              <a:rect l="l" t="t" r="r" b="b"/>
              <a:pathLst>
                <a:path w="62230" h="77470">
                  <a:moveTo>
                    <a:pt x="10883" y="0"/>
                  </a:moveTo>
                  <a:lnTo>
                    <a:pt x="0" y="0"/>
                  </a:lnTo>
                  <a:lnTo>
                    <a:pt x="0" y="76923"/>
                  </a:lnTo>
                  <a:lnTo>
                    <a:pt x="31750" y="76923"/>
                  </a:lnTo>
                  <a:lnTo>
                    <a:pt x="44600" y="75284"/>
                  </a:lnTo>
                  <a:lnTo>
                    <a:pt x="54124" y="70399"/>
                  </a:lnTo>
                  <a:lnTo>
                    <a:pt x="55698" y="68249"/>
                  </a:lnTo>
                  <a:lnTo>
                    <a:pt x="10883" y="68249"/>
                  </a:lnTo>
                  <a:lnTo>
                    <a:pt x="10883" y="35483"/>
                  </a:lnTo>
                  <a:lnTo>
                    <a:pt x="56574" y="35483"/>
                  </a:lnTo>
                  <a:lnTo>
                    <a:pt x="54738" y="32935"/>
                  </a:lnTo>
                  <a:lnTo>
                    <a:pt x="45848" y="28348"/>
                  </a:lnTo>
                  <a:lnTo>
                    <a:pt x="33731" y="26809"/>
                  </a:lnTo>
                  <a:lnTo>
                    <a:pt x="10883" y="26809"/>
                  </a:lnTo>
                  <a:lnTo>
                    <a:pt x="10883" y="0"/>
                  </a:lnTo>
                  <a:close/>
                </a:path>
                <a:path w="62230" h="77470">
                  <a:moveTo>
                    <a:pt x="56574" y="35483"/>
                  </a:moveTo>
                  <a:lnTo>
                    <a:pt x="44170" y="35483"/>
                  </a:lnTo>
                  <a:lnTo>
                    <a:pt x="51079" y="40436"/>
                  </a:lnTo>
                  <a:lnTo>
                    <a:pt x="51079" y="51320"/>
                  </a:lnTo>
                  <a:lnTo>
                    <a:pt x="49782" y="58643"/>
                  </a:lnTo>
                  <a:lnTo>
                    <a:pt x="45972" y="63942"/>
                  </a:lnTo>
                  <a:lnTo>
                    <a:pt x="39769" y="67163"/>
                  </a:lnTo>
                  <a:lnTo>
                    <a:pt x="31292" y="68249"/>
                  </a:lnTo>
                  <a:lnTo>
                    <a:pt x="55698" y="68249"/>
                  </a:lnTo>
                  <a:lnTo>
                    <a:pt x="60042" y="62318"/>
                  </a:lnTo>
                  <a:lnTo>
                    <a:pt x="62077" y="51092"/>
                  </a:lnTo>
                  <a:lnTo>
                    <a:pt x="60211" y="40531"/>
                  </a:lnTo>
                  <a:lnTo>
                    <a:pt x="56574" y="35483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pic>
          <p:nvPicPr>
            <p:cNvPr id="28" name="object 8">
              <a:extLst>
                <a:ext uri="{FF2B5EF4-FFF2-40B4-BE49-F238E27FC236}">
                  <a16:creationId xmlns:a16="http://schemas.microsoft.com/office/drawing/2014/main" xmlns="" id="{2A0B9DA9-576E-5F45-98B3-DDCEC0390609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74796" y="8430279"/>
              <a:ext cx="66154" cy="76911"/>
            </a:xfrm>
            <a:prstGeom prst="rect">
              <a:avLst/>
            </a:prstGeom>
          </p:spPr>
        </p:pic>
        <p:pic>
          <p:nvPicPr>
            <p:cNvPr id="29" name="object 9">
              <a:extLst>
                <a:ext uri="{FF2B5EF4-FFF2-40B4-BE49-F238E27FC236}">
                  <a16:creationId xmlns:a16="http://schemas.microsoft.com/office/drawing/2014/main" xmlns="" id="{920488C4-F170-904D-8568-912251DB6E3B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69272" y="8430277"/>
              <a:ext cx="85153" cy="76923"/>
            </a:xfrm>
            <a:prstGeom prst="rect">
              <a:avLst/>
            </a:prstGeom>
          </p:spPr>
        </p:pic>
        <p:sp>
          <p:nvSpPr>
            <p:cNvPr id="30" name="object 10">
              <a:extLst>
                <a:ext uri="{FF2B5EF4-FFF2-40B4-BE49-F238E27FC236}">
                  <a16:creationId xmlns:a16="http://schemas.microsoft.com/office/drawing/2014/main" xmlns="" id="{2EC8B7FF-7F96-304A-AF0B-09A5706CB567}"/>
                </a:ext>
              </a:extLst>
            </p:cNvPr>
            <p:cNvSpPr/>
            <p:nvPr/>
          </p:nvSpPr>
          <p:spPr>
            <a:xfrm>
              <a:off x="1482771" y="8430279"/>
              <a:ext cx="66675" cy="77470"/>
            </a:xfrm>
            <a:custGeom>
              <a:avLst/>
              <a:gdLst/>
              <a:ahLst/>
              <a:cxnLst/>
              <a:rect l="l" t="t" r="r" b="b"/>
              <a:pathLst>
                <a:path w="66675" h="77470">
                  <a:moveTo>
                    <a:pt x="66471" y="0"/>
                  </a:moveTo>
                  <a:lnTo>
                    <a:pt x="56349" y="0"/>
                  </a:lnTo>
                  <a:lnTo>
                    <a:pt x="10871" y="59334"/>
                  </a:lnTo>
                  <a:lnTo>
                    <a:pt x="10871" y="0"/>
                  </a:lnTo>
                  <a:lnTo>
                    <a:pt x="0" y="0"/>
                  </a:lnTo>
                  <a:lnTo>
                    <a:pt x="0" y="76911"/>
                  </a:lnTo>
                  <a:lnTo>
                    <a:pt x="10096" y="76911"/>
                  </a:lnTo>
                  <a:lnTo>
                    <a:pt x="55689" y="17691"/>
                  </a:lnTo>
                  <a:lnTo>
                    <a:pt x="55689" y="76911"/>
                  </a:lnTo>
                  <a:lnTo>
                    <a:pt x="66471" y="76911"/>
                  </a:lnTo>
                  <a:lnTo>
                    <a:pt x="66471" y="0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pic>
          <p:nvPicPr>
            <p:cNvPr id="31" name="object 11">
              <a:extLst>
                <a:ext uri="{FF2B5EF4-FFF2-40B4-BE49-F238E27FC236}">
                  <a16:creationId xmlns:a16="http://schemas.microsoft.com/office/drawing/2014/main" xmlns="" id="{86F243BE-F416-A648-BCFC-B667C51B2616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34994" y="8541165"/>
              <a:ext cx="188554" cy="82626"/>
            </a:xfrm>
            <a:prstGeom prst="rect">
              <a:avLst/>
            </a:prstGeom>
          </p:spPr>
        </p:pic>
        <p:pic>
          <p:nvPicPr>
            <p:cNvPr id="32" name="object 12">
              <a:extLst>
                <a:ext uri="{FF2B5EF4-FFF2-40B4-BE49-F238E27FC236}">
                  <a16:creationId xmlns:a16="http://schemas.microsoft.com/office/drawing/2014/main" xmlns="" id="{596D7822-8887-3A47-97D1-FB22B43410C1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45724" y="8544010"/>
              <a:ext cx="164275" cy="88226"/>
            </a:xfrm>
            <a:prstGeom prst="rect">
              <a:avLst/>
            </a:prstGeom>
          </p:spPr>
        </p:pic>
        <p:pic>
          <p:nvPicPr>
            <p:cNvPr id="34" name="object 13">
              <a:extLst>
                <a:ext uri="{FF2B5EF4-FFF2-40B4-BE49-F238E27FC236}">
                  <a16:creationId xmlns:a16="http://schemas.microsoft.com/office/drawing/2014/main" xmlns="" id="{D8B163FE-8973-404D-8E08-58D9EF9B9606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57757" y="8543142"/>
              <a:ext cx="319289" cy="78663"/>
            </a:xfrm>
            <a:prstGeom prst="rect">
              <a:avLst/>
            </a:prstGeom>
          </p:spPr>
        </p:pic>
        <p:pic>
          <p:nvPicPr>
            <p:cNvPr id="35" name="object 14">
              <a:extLst>
                <a:ext uri="{FF2B5EF4-FFF2-40B4-BE49-F238E27FC236}">
                  <a16:creationId xmlns:a16="http://schemas.microsoft.com/office/drawing/2014/main" xmlns="" id="{7E5F990C-0C85-284A-BA6B-BD014A99F8EE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396605" y="8544012"/>
              <a:ext cx="66471" cy="76911"/>
            </a:xfrm>
            <a:prstGeom prst="rect">
              <a:avLst/>
            </a:prstGeom>
          </p:spPr>
        </p:pic>
        <p:pic>
          <p:nvPicPr>
            <p:cNvPr id="36" name="object 15">
              <a:extLst>
                <a:ext uri="{FF2B5EF4-FFF2-40B4-BE49-F238E27FC236}">
                  <a16:creationId xmlns:a16="http://schemas.microsoft.com/office/drawing/2014/main" xmlns="" id="{DA5A55AC-4B6C-514F-83B9-4B935DBE48ED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482771" y="8544012"/>
              <a:ext cx="66471" cy="76911"/>
            </a:xfrm>
            <a:prstGeom prst="rect">
              <a:avLst/>
            </a:prstGeom>
          </p:spPr>
        </p:pic>
        <p:sp>
          <p:nvSpPr>
            <p:cNvPr id="37" name="object 16">
              <a:extLst>
                <a:ext uri="{FF2B5EF4-FFF2-40B4-BE49-F238E27FC236}">
                  <a16:creationId xmlns:a16="http://schemas.microsoft.com/office/drawing/2014/main" xmlns="" id="{F3D7E595-2F2D-CE4B-8312-46BC95AF60EB}"/>
                </a:ext>
              </a:extLst>
            </p:cNvPr>
            <p:cNvSpPr/>
            <p:nvPr/>
          </p:nvSpPr>
          <p:spPr>
            <a:xfrm>
              <a:off x="1489430" y="8408555"/>
              <a:ext cx="54610" cy="8255"/>
            </a:xfrm>
            <a:custGeom>
              <a:avLst/>
              <a:gdLst/>
              <a:ahLst/>
              <a:cxnLst/>
              <a:rect l="l" t="t" r="r" b="b"/>
              <a:pathLst>
                <a:path w="54609" h="8254">
                  <a:moveTo>
                    <a:pt x="54533" y="0"/>
                  </a:moveTo>
                  <a:lnTo>
                    <a:pt x="0" y="0"/>
                  </a:lnTo>
                  <a:lnTo>
                    <a:pt x="0" y="8115"/>
                  </a:lnTo>
                  <a:lnTo>
                    <a:pt x="54533" y="8115"/>
                  </a:lnTo>
                  <a:lnTo>
                    <a:pt x="54533" y="0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 sz="1350"/>
            </a:p>
          </p:txBody>
        </p:sp>
        <p:pic>
          <p:nvPicPr>
            <p:cNvPr id="39" name="object 17">
              <a:extLst>
                <a:ext uri="{FF2B5EF4-FFF2-40B4-BE49-F238E27FC236}">
                  <a16:creationId xmlns:a16="http://schemas.microsoft.com/office/drawing/2014/main" xmlns="" id="{34418427-8B52-414E-A3C5-A4EDAE0BD4DC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44093" y="7556702"/>
              <a:ext cx="895848" cy="769188"/>
            </a:xfrm>
            <a:prstGeom prst="rect">
              <a:avLst/>
            </a:prstGeom>
          </p:spPr>
        </p:pic>
      </p:grpSp>
      <p:sp>
        <p:nvSpPr>
          <p:cNvPr id="40" name="Скругленный прямоугольник 39"/>
          <p:cNvSpPr/>
          <p:nvPr/>
        </p:nvSpPr>
        <p:spPr>
          <a:xfrm>
            <a:off x="322526" y="3629026"/>
            <a:ext cx="5551576" cy="90487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200" dirty="0" smtClean="0">
                <a:solidFill>
                  <a:schemeClr val="tx1"/>
                </a:solidFill>
                <a:latin typeface="Calibri Light" pitchFamily="34" charset="0"/>
              </a:rPr>
              <a:t>Страхователь в </a:t>
            </a:r>
            <a:r>
              <a:rPr lang="ru-RU" sz="1200" dirty="0">
                <a:solidFill>
                  <a:schemeClr val="tx1"/>
                </a:solidFill>
                <a:latin typeface="Calibri Light" pitchFamily="34" charset="0"/>
              </a:rPr>
              <a:t>срок </a:t>
            </a:r>
            <a:r>
              <a:rPr lang="ru-RU" sz="1200" b="1" dirty="0">
                <a:solidFill>
                  <a:srgbClr val="FF0000"/>
                </a:solidFill>
                <a:latin typeface="Calibri Light" pitchFamily="34" charset="0"/>
              </a:rPr>
              <a:t>до </a:t>
            </a:r>
            <a:r>
              <a:rPr lang="ru-RU" sz="1200" b="1" dirty="0" smtClean="0">
                <a:solidFill>
                  <a:srgbClr val="FF0000"/>
                </a:solidFill>
                <a:latin typeface="Calibri Light" pitchFamily="34" charset="0"/>
              </a:rPr>
              <a:t>20 ноября </a:t>
            </a:r>
            <a:r>
              <a:rPr lang="ru-RU" sz="1200" dirty="0" smtClean="0">
                <a:solidFill>
                  <a:schemeClr val="tx1"/>
                </a:solidFill>
                <a:latin typeface="Calibri Light" pitchFamily="34" charset="0"/>
              </a:rPr>
              <a:t>текущего года </a:t>
            </a:r>
            <a:r>
              <a:rPr lang="ru-RU" sz="1200" b="1" dirty="0" smtClean="0">
                <a:solidFill>
                  <a:srgbClr val="FF0000"/>
                </a:solidFill>
                <a:latin typeface="Calibri Light" pitchFamily="34" charset="0"/>
              </a:rPr>
              <a:t>имеет право обратиться</a:t>
            </a:r>
            <a:r>
              <a:rPr lang="ru-RU" sz="1200" b="1" dirty="0" smtClean="0">
                <a:solidFill>
                  <a:schemeClr val="tx1"/>
                </a:solidFill>
                <a:latin typeface="Calibri Light" pitchFamily="34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Calibri Light" pitchFamily="34" charset="0"/>
              </a:rPr>
              <a:t>с заявлением о внесении </a:t>
            </a:r>
            <a:r>
              <a:rPr lang="ru-RU" sz="1200" dirty="0">
                <a:solidFill>
                  <a:schemeClr val="tx1"/>
                </a:solidFill>
                <a:latin typeface="Calibri Light" pitchFamily="34" charset="0"/>
              </a:rPr>
              <a:t>изменений в </a:t>
            </a:r>
            <a:r>
              <a:rPr lang="ru-RU" sz="1200" dirty="0" smtClean="0">
                <a:solidFill>
                  <a:schemeClr val="tx1"/>
                </a:solidFill>
                <a:latin typeface="Calibri Light" pitchFamily="34" charset="0"/>
              </a:rPr>
              <a:t>план, </a:t>
            </a:r>
            <a:r>
              <a:rPr lang="ru-RU" sz="1200" b="1" dirty="0" smtClean="0">
                <a:solidFill>
                  <a:srgbClr val="FF0000"/>
                </a:solidFill>
                <a:latin typeface="Calibri Light" pitchFamily="34" charset="0"/>
              </a:rPr>
              <a:t>сверх согласованной суммы</a:t>
            </a:r>
            <a:r>
              <a:rPr lang="ru-RU" sz="1200" dirty="0" smtClean="0">
                <a:solidFill>
                  <a:schemeClr val="tx1"/>
                </a:solidFill>
                <a:latin typeface="Calibri Light" pitchFamily="34" charset="0"/>
              </a:rPr>
              <a:t>, </a:t>
            </a:r>
            <a:r>
              <a:rPr lang="ru-RU" sz="1200" b="1" dirty="0" smtClean="0">
                <a:solidFill>
                  <a:schemeClr val="tx1"/>
                </a:solidFill>
                <a:latin typeface="Calibri Light" pitchFamily="34" charset="0"/>
              </a:rPr>
              <a:t>в случае включения в план мероприятия по санаторно-курортное лечение граждан </a:t>
            </a:r>
            <a:r>
              <a:rPr lang="ru-RU" sz="1200" b="1" dirty="0" err="1" smtClean="0">
                <a:solidFill>
                  <a:schemeClr val="tx1"/>
                </a:solidFill>
                <a:latin typeface="Calibri Light" pitchFamily="34" charset="0"/>
              </a:rPr>
              <a:t>предпенсионного</a:t>
            </a:r>
            <a:r>
              <a:rPr lang="ru-RU" sz="1200" b="1" dirty="0" smtClean="0">
                <a:solidFill>
                  <a:schemeClr val="tx1"/>
                </a:solidFill>
                <a:latin typeface="Calibri Light" pitchFamily="34" charset="0"/>
              </a:rPr>
              <a:t> и пенсионного возраста.</a:t>
            </a:r>
            <a:endParaRPr lang="ru-RU" sz="1200" b="1" dirty="0">
              <a:solidFill>
                <a:schemeClr val="tx1"/>
              </a:solidFill>
              <a:latin typeface="Calibri Light" pitchFamily="34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6364350" y="3629026"/>
            <a:ext cx="5763515" cy="9048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>
                <a:latin typeface="Calibri Light" pitchFamily="34" charset="0"/>
              </a:rPr>
              <a:t>Страхователь </a:t>
            </a:r>
            <a:r>
              <a:rPr lang="ru-RU" sz="1200" b="1" dirty="0" smtClean="0">
                <a:solidFill>
                  <a:srgbClr val="FFC000"/>
                </a:solidFill>
                <a:latin typeface="Calibri Light" pitchFamily="34" charset="0"/>
              </a:rPr>
              <a:t>вправе</a:t>
            </a:r>
            <a:r>
              <a:rPr lang="ru-RU" sz="1200" dirty="0" smtClean="0">
                <a:latin typeface="Calibri Light" pitchFamily="34" charset="0"/>
              </a:rPr>
              <a:t>, </a:t>
            </a:r>
            <a:r>
              <a:rPr lang="ru-RU" sz="1200" b="1" dirty="0">
                <a:latin typeface="Calibri Light" pitchFamily="34" charset="0"/>
              </a:rPr>
              <a:t>если им первоначально было подано заявление на сумму меньше расчетного объема </a:t>
            </a:r>
            <a:r>
              <a:rPr lang="ru-RU" sz="1200" b="1" dirty="0" smtClean="0">
                <a:latin typeface="Calibri Light" pitchFamily="34" charset="0"/>
              </a:rPr>
              <a:t>средств</a:t>
            </a:r>
            <a:r>
              <a:rPr lang="ru-RU" sz="1200" dirty="0" smtClean="0">
                <a:latin typeface="Calibri Light" pitchFamily="34" charset="0"/>
              </a:rPr>
              <a:t>, </a:t>
            </a:r>
            <a:r>
              <a:rPr lang="ru-RU" sz="1200" dirty="0">
                <a:latin typeface="Calibri Light" pitchFamily="34" charset="0"/>
              </a:rPr>
              <a:t>и после получения решения </a:t>
            </a:r>
            <a:r>
              <a:rPr lang="ru-RU" sz="1200" b="1" dirty="0" smtClean="0">
                <a:solidFill>
                  <a:srgbClr val="FFC000"/>
                </a:solidFill>
                <a:latin typeface="Calibri Light" pitchFamily="34" charset="0"/>
              </a:rPr>
              <a:t>дополнительно обратиться</a:t>
            </a:r>
            <a:r>
              <a:rPr lang="ru-RU" sz="1200" dirty="0" smtClean="0">
                <a:latin typeface="Calibri Light" pitchFamily="34" charset="0"/>
              </a:rPr>
              <a:t> в отделение СФР с </a:t>
            </a:r>
            <a:r>
              <a:rPr lang="ru-RU" sz="1200" dirty="0">
                <a:latin typeface="Calibri Light" pitchFamily="34" charset="0"/>
              </a:rPr>
              <a:t>заявлением и </a:t>
            </a:r>
            <a:r>
              <a:rPr lang="ru-RU" sz="1200" dirty="0" smtClean="0">
                <a:latin typeface="Calibri Light" pitchFamily="34" charset="0"/>
              </a:rPr>
              <a:t>планом </a:t>
            </a:r>
            <a:r>
              <a:rPr lang="ru-RU" sz="1200" b="1" dirty="0" smtClean="0">
                <a:solidFill>
                  <a:srgbClr val="FFC000"/>
                </a:solidFill>
                <a:latin typeface="Calibri Light" pitchFamily="34" charset="0"/>
              </a:rPr>
              <a:t>до </a:t>
            </a:r>
            <a:r>
              <a:rPr lang="ru-RU" sz="1200" b="1" dirty="0">
                <a:solidFill>
                  <a:srgbClr val="FFC000"/>
                </a:solidFill>
                <a:latin typeface="Calibri Light" pitchFamily="34" charset="0"/>
              </a:rPr>
              <a:t>1 сентября </a:t>
            </a:r>
            <a:r>
              <a:rPr lang="ru-RU" sz="1200" dirty="0">
                <a:solidFill>
                  <a:schemeClr val="bg1"/>
                </a:solidFill>
                <a:latin typeface="Calibri Light" pitchFamily="34" charset="0"/>
              </a:rPr>
              <a:t>текущего </a:t>
            </a:r>
            <a:r>
              <a:rPr lang="ru-RU" sz="1200" dirty="0" smtClean="0">
                <a:solidFill>
                  <a:schemeClr val="bg1"/>
                </a:solidFill>
                <a:latin typeface="Calibri Light" pitchFamily="34" charset="0"/>
              </a:rPr>
              <a:t>года.</a:t>
            </a:r>
            <a:r>
              <a:rPr lang="ru-RU" sz="1200" b="1" dirty="0" smtClean="0">
                <a:solidFill>
                  <a:srgbClr val="FFC000"/>
                </a:solidFill>
                <a:latin typeface="Calibri Light" pitchFamily="34" charset="0"/>
              </a:rPr>
              <a:t> </a:t>
            </a:r>
            <a:r>
              <a:rPr lang="ru-RU" sz="1200" dirty="0" smtClean="0">
                <a:solidFill>
                  <a:schemeClr val="bg1"/>
                </a:solidFill>
                <a:latin typeface="Calibri Light" pitchFamily="34" charset="0"/>
              </a:rPr>
              <a:t>Дополнительных требований к  изменениям не предусмотрено.</a:t>
            </a:r>
            <a:endParaRPr lang="ru-RU" sz="1200" dirty="0">
              <a:solidFill>
                <a:schemeClr val="bg1"/>
              </a:solidFill>
              <a:latin typeface="Calibri Light" pitchFamily="34" charset="0"/>
            </a:endParaRPr>
          </a:p>
        </p:txBody>
      </p:sp>
      <p:sp>
        <p:nvSpPr>
          <p:cNvPr id="42" name="Стрелка вниз 41"/>
          <p:cNvSpPr/>
          <p:nvPr/>
        </p:nvSpPr>
        <p:spPr>
          <a:xfrm rot="16200000">
            <a:off x="5946547" y="3904786"/>
            <a:ext cx="284416" cy="3057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31137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>
            <a:off x="639879" y="3512897"/>
            <a:ext cx="11198413" cy="1262866"/>
            <a:chOff x="3506691" y="4455315"/>
            <a:chExt cx="3025431" cy="963351"/>
          </a:xfrm>
        </p:grpSpPr>
        <p:sp>
          <p:nvSpPr>
            <p:cNvPr id="26" name="Нашивка 25"/>
            <p:cNvSpPr/>
            <p:nvPr/>
          </p:nvSpPr>
          <p:spPr>
            <a:xfrm>
              <a:off x="3506691" y="4455315"/>
              <a:ext cx="3025431" cy="963351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Нашивка 4"/>
            <p:cNvSpPr/>
            <p:nvPr/>
          </p:nvSpPr>
          <p:spPr>
            <a:xfrm>
              <a:off x="3988367" y="4455315"/>
              <a:ext cx="2062080" cy="9633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0025" tIns="66675" rIns="66675" bIns="66675" numCol="1" spcCol="1270" anchor="ctr" anchorCtr="0">
              <a:noAutofit/>
            </a:bodyPr>
            <a:lstStyle/>
            <a:p>
              <a:pPr lvl="0"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000" kern="120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899963" y="2115423"/>
            <a:ext cx="2359551" cy="1246495"/>
          </a:xfrm>
          <a:prstGeom prst="rect">
            <a:avLst/>
          </a:prstGeom>
          <a:noFill/>
          <a:ln w="63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rgbClr val="002060"/>
                </a:solidFill>
              </a:rPr>
              <a:t>Проведение </a:t>
            </a:r>
          </a:p>
          <a:p>
            <a:pPr lvl="0" algn="ctr"/>
            <a:r>
              <a:rPr lang="ru-RU" sz="1200" dirty="0">
                <a:solidFill>
                  <a:srgbClr val="002060"/>
                </a:solidFill>
              </a:rPr>
              <a:t> страхователем мероприятий </a:t>
            </a:r>
            <a:br>
              <a:rPr lang="ru-RU" sz="1200" dirty="0">
                <a:solidFill>
                  <a:srgbClr val="002060"/>
                </a:solidFill>
              </a:rPr>
            </a:br>
            <a:r>
              <a:rPr lang="ru-RU" sz="1200" dirty="0">
                <a:solidFill>
                  <a:srgbClr val="002060"/>
                </a:solidFill>
              </a:rPr>
              <a:t>в соответствии с Правилами </a:t>
            </a:r>
            <a:br>
              <a:rPr lang="ru-RU" sz="1200" dirty="0">
                <a:solidFill>
                  <a:srgbClr val="002060"/>
                </a:solidFill>
              </a:rPr>
            </a:br>
            <a:r>
              <a:rPr lang="ru-RU" sz="1200" dirty="0">
                <a:solidFill>
                  <a:srgbClr val="002060"/>
                </a:solidFill>
              </a:rPr>
              <a:t>в течение года начиная </a:t>
            </a:r>
            <a:br>
              <a:rPr lang="ru-RU" sz="1200" dirty="0">
                <a:solidFill>
                  <a:srgbClr val="002060"/>
                </a:solidFill>
              </a:rPr>
            </a:br>
            <a:r>
              <a:rPr lang="ru-RU" sz="1200" u="sng" dirty="0">
                <a:solidFill>
                  <a:srgbClr val="002060"/>
                </a:solidFill>
              </a:rPr>
              <a:t>с 1 января</a:t>
            </a:r>
            <a:r>
              <a:rPr lang="ru-RU" sz="1200" dirty="0">
                <a:solidFill>
                  <a:srgbClr val="002060"/>
                </a:solidFill>
              </a:rPr>
              <a:t> текущего финансового года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923852" y="3588969"/>
            <a:ext cx="4128711" cy="1110723"/>
            <a:chOff x="3506691" y="4455315"/>
            <a:chExt cx="3025431" cy="963351"/>
          </a:xfrm>
          <a:solidFill>
            <a:schemeClr val="bg1"/>
          </a:solidFill>
        </p:grpSpPr>
        <p:sp>
          <p:nvSpPr>
            <p:cNvPr id="12" name="Нашивка 11"/>
            <p:cNvSpPr/>
            <p:nvPr/>
          </p:nvSpPr>
          <p:spPr>
            <a:xfrm>
              <a:off x="3506691" y="4455315"/>
              <a:ext cx="3025431" cy="963351"/>
            </a:xfrm>
            <a:prstGeom prst="chevron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Нашивка 4"/>
            <p:cNvSpPr/>
            <p:nvPr/>
          </p:nvSpPr>
          <p:spPr>
            <a:xfrm>
              <a:off x="3988367" y="4455315"/>
              <a:ext cx="2062080" cy="96335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0025" tIns="66675" rIns="66675" bIns="66675" numCol="1" spcCol="1270" anchor="ctr" anchorCtr="0">
              <a:noAutofit/>
            </a:bodyPr>
            <a:lstStyle/>
            <a:p>
              <a:pPr lvl="0"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000" kern="120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272603" y="3600833"/>
            <a:ext cx="3431209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50" u="sng" dirty="0" smtClean="0">
                <a:solidFill>
                  <a:srgbClr val="002060"/>
                </a:solidFill>
              </a:rPr>
              <a:t>Предоставление страхователем в ОСФР  документов,  подтверждающих проведение предупредительных мер </a:t>
            </a:r>
            <a:r>
              <a:rPr lang="ru-RU" sz="1250" dirty="0" smtClean="0">
                <a:solidFill>
                  <a:srgbClr val="002060"/>
                </a:solidFill>
              </a:rPr>
              <a:t/>
            </a:r>
            <a:br>
              <a:rPr lang="ru-RU" sz="1250" dirty="0" smtClean="0">
                <a:solidFill>
                  <a:srgbClr val="002060"/>
                </a:solidFill>
              </a:rPr>
            </a:br>
            <a:r>
              <a:rPr lang="ru-RU" sz="1200" dirty="0" smtClean="0">
                <a:solidFill>
                  <a:srgbClr val="002060"/>
                </a:solidFill>
              </a:rPr>
              <a:t>не </a:t>
            </a:r>
            <a:r>
              <a:rPr lang="ru-RU" sz="1200" dirty="0">
                <a:solidFill>
                  <a:srgbClr val="002060"/>
                </a:solidFill>
              </a:rPr>
              <a:t>позднее </a:t>
            </a:r>
            <a:r>
              <a:rPr lang="ru-RU" sz="1200" u="sng" dirty="0">
                <a:solidFill>
                  <a:srgbClr val="002060"/>
                </a:solidFill>
              </a:rPr>
              <a:t>15 ноября </a:t>
            </a:r>
            <a:r>
              <a:rPr lang="ru-RU" sz="1200" dirty="0" smtClean="0">
                <a:solidFill>
                  <a:srgbClr val="002060"/>
                </a:solidFill>
              </a:rPr>
              <a:t>текущего</a:t>
            </a: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</a:rPr>
              <a:t> </a:t>
            </a:r>
            <a:r>
              <a:rPr lang="ru-RU" sz="1200" dirty="0">
                <a:solidFill>
                  <a:srgbClr val="002060"/>
                </a:solidFill>
              </a:rPr>
              <a:t>финансового </a:t>
            </a:r>
            <a:r>
              <a:rPr lang="ru-RU" sz="1200" dirty="0" smtClean="0">
                <a:solidFill>
                  <a:srgbClr val="002060"/>
                </a:solidFill>
              </a:rPr>
              <a:t>года</a:t>
            </a:r>
            <a:endParaRPr lang="ru-RU" sz="1250" dirty="0" smtClean="0">
              <a:solidFill>
                <a:srgbClr val="002060"/>
              </a:solidFill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7831917" y="3638531"/>
            <a:ext cx="3789984" cy="963351"/>
            <a:chOff x="3506691" y="4455315"/>
            <a:chExt cx="3025431" cy="963351"/>
          </a:xfrm>
          <a:solidFill>
            <a:schemeClr val="bg1"/>
          </a:solidFill>
        </p:grpSpPr>
        <p:sp>
          <p:nvSpPr>
            <p:cNvPr id="16" name="Нашивка 15"/>
            <p:cNvSpPr/>
            <p:nvPr/>
          </p:nvSpPr>
          <p:spPr>
            <a:xfrm>
              <a:off x="3506691" y="4455315"/>
              <a:ext cx="3025431" cy="963351"/>
            </a:xfrm>
            <a:prstGeom prst="chevron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Нашивка 4"/>
            <p:cNvSpPr/>
            <p:nvPr/>
          </p:nvSpPr>
          <p:spPr>
            <a:xfrm>
              <a:off x="3988367" y="4455315"/>
              <a:ext cx="2062080" cy="96335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0025" tIns="66675" rIns="66675" bIns="66675" numCol="1" spcCol="1270" anchor="ctr" anchorCtr="0">
              <a:noAutofit/>
            </a:bodyPr>
            <a:lstStyle/>
            <a:p>
              <a:pPr lvl="0"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000" kern="120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8330873" y="3818373"/>
            <a:ext cx="2955237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50" u="sng" dirty="0" smtClean="0">
                <a:solidFill>
                  <a:srgbClr val="002060"/>
                </a:solidFill>
              </a:rPr>
              <a:t>Возмещение </a:t>
            </a:r>
          </a:p>
          <a:p>
            <a:pPr lvl="0" algn="ctr"/>
            <a:r>
              <a:rPr lang="ru-RU" sz="1250" u="sng" dirty="0" smtClean="0">
                <a:solidFill>
                  <a:srgbClr val="002060"/>
                </a:solidFill>
              </a:rPr>
              <a:t>расходов </a:t>
            </a:r>
            <a:r>
              <a:rPr lang="ru-RU" sz="1250" u="sng" dirty="0">
                <a:solidFill>
                  <a:srgbClr val="002060"/>
                </a:solidFill>
              </a:rPr>
              <a:t>на оплату предупредительных </a:t>
            </a:r>
            <a:r>
              <a:rPr lang="ru-RU" sz="1250" u="sng" dirty="0" smtClean="0">
                <a:solidFill>
                  <a:srgbClr val="002060"/>
                </a:solidFill>
              </a:rPr>
              <a:t>мер </a:t>
            </a:r>
            <a:endParaRPr lang="ru-RU" sz="1250" dirty="0">
              <a:solidFill>
                <a:srgbClr val="002060"/>
              </a:solidFill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7103851" y="3209606"/>
            <a:ext cx="2433552" cy="1291680"/>
            <a:chOff x="-1277263" y="1987423"/>
            <a:chExt cx="3621946" cy="1291680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397495" y="1987423"/>
              <a:ext cx="1947188" cy="46262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Прямоугольник 23"/>
            <p:cNvSpPr/>
            <p:nvPr/>
          </p:nvSpPr>
          <p:spPr>
            <a:xfrm>
              <a:off x="-1277263" y="2816474"/>
              <a:ext cx="1947188" cy="4626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568" tIns="99568" rIns="99568" bIns="99568" numCol="1" spcCol="1270" anchor="b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350" kern="1200" dirty="0"/>
            </a:p>
          </p:txBody>
        </p:sp>
      </p:grpSp>
      <p:grpSp>
        <p:nvGrpSpPr>
          <p:cNvPr id="63" name="Группа 62"/>
          <p:cNvGrpSpPr/>
          <p:nvPr/>
        </p:nvGrpSpPr>
        <p:grpSpPr>
          <a:xfrm>
            <a:off x="878616" y="5522023"/>
            <a:ext cx="10695015" cy="1057619"/>
            <a:chOff x="249005" y="4048283"/>
            <a:chExt cx="11250351" cy="1057619"/>
          </a:xfrm>
        </p:grpSpPr>
        <p:sp>
          <p:nvSpPr>
            <p:cNvPr id="47" name="Прямоугольник 46"/>
            <p:cNvSpPr/>
            <p:nvPr/>
          </p:nvSpPr>
          <p:spPr>
            <a:xfrm>
              <a:off x="249005" y="4048283"/>
              <a:ext cx="11250351" cy="105761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ru-RU" altLang="ru-RU" sz="13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3122913" y="4215457"/>
              <a:ext cx="2217585" cy="76937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ru-RU" altLang="ru-RU" sz="1200" dirty="0">
                  <a:solidFill>
                    <a:schemeClr val="tx1"/>
                  </a:solidFill>
                </a:rPr>
                <a:t>Проверка</a:t>
              </a:r>
              <a:r>
                <a:rPr lang="ru-RU" altLang="ru-RU" sz="1200" dirty="0" smtClean="0">
                  <a:solidFill>
                    <a:srgbClr val="C00000"/>
                  </a:solidFill>
                </a:rPr>
                <a:t> </a:t>
              </a:r>
              <a:r>
                <a:rPr lang="ru-RU" altLang="ru-RU" sz="1200" dirty="0">
                  <a:solidFill>
                    <a:schemeClr val="tx1"/>
                  </a:solidFill>
                </a:rPr>
                <a:t>при необходимости </a:t>
              </a:r>
              <a:r>
                <a:rPr lang="ru-RU" altLang="ru-RU" sz="1200" dirty="0" smtClean="0">
                  <a:solidFill>
                    <a:schemeClr val="tx1"/>
                  </a:solidFill>
                </a:rPr>
                <a:t>сведений, поступающих по СМЭВ</a:t>
              </a:r>
              <a:endParaRPr lang="ru-RU" altLang="ru-RU" sz="1200" dirty="0">
                <a:solidFill>
                  <a:schemeClr val="tx1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682414" y="4205304"/>
              <a:ext cx="2662405" cy="76937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ru-RU" sz="1200" dirty="0">
                  <a:solidFill>
                    <a:schemeClr val="tx1"/>
                  </a:solidFill>
                </a:rPr>
                <a:t>И</a:t>
              </a:r>
              <a:r>
                <a:rPr lang="ru-RU" sz="1200" dirty="0" smtClean="0">
                  <a:solidFill>
                    <a:schemeClr val="tx1"/>
                  </a:solidFill>
                </a:rPr>
                <a:t>справление и (или) доработка страхователем выявленных замечаний (до 5 рабочих  дней</a:t>
              </a:r>
              <a:r>
                <a:rPr lang="ru-RU" sz="1200" dirty="0">
                  <a:solidFill>
                    <a:schemeClr val="tx1"/>
                  </a:solidFill>
                </a:rPr>
                <a:t>) </a:t>
              </a:r>
              <a:r>
                <a:rPr lang="ru-RU" sz="1200" dirty="0" smtClean="0">
                  <a:solidFill>
                    <a:schemeClr val="tx1"/>
                  </a:solidFill>
                </a:rPr>
                <a:t>при </a:t>
              </a:r>
              <a:r>
                <a:rPr lang="ru-RU" sz="1200" dirty="0">
                  <a:solidFill>
                    <a:schemeClr val="tx1"/>
                  </a:solidFill>
                </a:rPr>
                <a:t>необходимости</a:t>
              </a:r>
              <a:endParaRPr lang="ru-RU" altLang="ru-RU" sz="1200" dirty="0">
                <a:solidFill>
                  <a:schemeClr val="tx1"/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8644100" y="4189958"/>
              <a:ext cx="2698730" cy="76937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ru-RU" altLang="ru-RU" sz="1200" dirty="0">
                  <a:solidFill>
                    <a:schemeClr val="tx1"/>
                  </a:solidFill>
                </a:rPr>
                <a:t>Принятие решение о </a:t>
              </a:r>
              <a:r>
                <a:rPr lang="ru-RU" altLang="ru-RU" sz="1200" dirty="0" smtClean="0">
                  <a:solidFill>
                    <a:schemeClr val="tx1"/>
                  </a:solidFill>
                </a:rPr>
                <a:t>возмещении / отказе в возмещении средств страхователю</a:t>
              </a:r>
              <a:endParaRPr lang="ru-RU" altLang="ru-RU" sz="1200" dirty="0">
                <a:solidFill>
                  <a:schemeClr val="tx1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373435" y="4199718"/>
              <a:ext cx="2607099" cy="78298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ru-RU" altLang="ru-RU" sz="1200" b="1" dirty="0" smtClean="0">
                  <a:solidFill>
                    <a:schemeClr val="tx1"/>
                  </a:solidFill>
                </a:rPr>
                <a:t> </a:t>
              </a:r>
              <a:r>
                <a:rPr lang="ru-RU" altLang="ru-RU" sz="1200" dirty="0" smtClean="0">
                  <a:solidFill>
                    <a:schemeClr val="tx1"/>
                  </a:solidFill>
                </a:rPr>
                <a:t>Рассмотрение всех поступивших документов и занесение данных </a:t>
              </a:r>
              <a:br>
                <a:rPr lang="ru-RU" altLang="ru-RU" sz="1200" dirty="0" smtClean="0">
                  <a:solidFill>
                    <a:schemeClr val="tx1"/>
                  </a:solidFill>
                </a:rPr>
              </a:br>
              <a:r>
                <a:rPr lang="ru-RU" altLang="ru-RU" sz="1200" dirty="0" smtClean="0">
                  <a:solidFill>
                    <a:schemeClr val="tx1"/>
                  </a:solidFill>
                </a:rPr>
                <a:t>в ФК ФОПМ</a:t>
              </a:r>
              <a:endParaRPr lang="ru-RU" altLang="ru-RU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60" name="Прямоугольник 59"/>
          <p:cNvSpPr/>
          <p:nvPr/>
        </p:nvSpPr>
        <p:spPr>
          <a:xfrm>
            <a:off x="5072215" y="3691694"/>
            <a:ext cx="2583087" cy="89679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568" tIns="99568" rIns="99568" bIns="99568" numCol="1" spcCol="1270" anchor="b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350" b="1" dirty="0" smtClean="0">
                <a:solidFill>
                  <a:schemeClr val="bg1"/>
                </a:solidFill>
              </a:rPr>
              <a:t>Решение о возмещении расходов и перечислении средств принимается в </a:t>
            </a:r>
            <a:r>
              <a:rPr lang="ru-RU" sz="1350" b="1" dirty="0">
                <a:solidFill>
                  <a:schemeClr val="bg1"/>
                </a:solidFill>
              </a:rPr>
              <a:t>течение </a:t>
            </a:r>
            <a:r>
              <a:rPr lang="ru-RU" sz="1350" b="1" u="sng" dirty="0">
                <a:solidFill>
                  <a:schemeClr val="bg1"/>
                </a:solidFill>
              </a:rPr>
              <a:t>15 </a:t>
            </a:r>
            <a:r>
              <a:rPr lang="ru-RU" sz="1350" b="1" u="sng" dirty="0" smtClean="0">
                <a:solidFill>
                  <a:schemeClr val="bg1"/>
                </a:solidFill>
              </a:rPr>
              <a:t>рабочих </a:t>
            </a:r>
            <a:r>
              <a:rPr lang="ru-RU" sz="1350" b="1" u="sng" dirty="0">
                <a:solidFill>
                  <a:schemeClr val="bg1"/>
                </a:solidFill>
              </a:rPr>
              <a:t>дней</a:t>
            </a:r>
          </a:p>
        </p:txBody>
      </p:sp>
      <p:sp>
        <p:nvSpPr>
          <p:cNvPr id="62" name="Заголовок 3"/>
          <p:cNvSpPr txBox="1">
            <a:spLocks/>
          </p:cNvSpPr>
          <p:nvPr/>
        </p:nvSpPr>
        <p:spPr>
          <a:xfrm>
            <a:off x="741872" y="0"/>
            <a:ext cx="11450128" cy="46291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СХЕМА  ПРИНЯТИЯ  РЕШЕНИЯ  ПО  ФИНАНСИРОВАНИЮ  ПРЕДУПРЕДИТЕЛЬНЫХ  МЕР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80" name="object 3">
            <a:extLst>
              <a:ext uri="{FF2B5EF4-FFF2-40B4-BE49-F238E27FC236}">
                <a16:creationId xmlns="" xmlns:a16="http://schemas.microsoft.com/office/drawing/2014/main" id="{819F3872-8C93-764C-B639-237405654395}"/>
              </a:ext>
            </a:extLst>
          </p:cNvPr>
          <p:cNvSpPr/>
          <p:nvPr/>
        </p:nvSpPr>
        <p:spPr>
          <a:xfrm>
            <a:off x="1" y="0"/>
            <a:ext cx="857781" cy="6858000"/>
          </a:xfrm>
          <a:custGeom>
            <a:avLst/>
            <a:gdLst/>
            <a:ahLst/>
            <a:cxnLst/>
            <a:rect l="l" t="t" r="r" b="b"/>
            <a:pathLst>
              <a:path w="3034665" h="8856345">
                <a:moveTo>
                  <a:pt x="2310396" y="0"/>
                </a:moveTo>
                <a:lnTo>
                  <a:pt x="0" y="0"/>
                </a:lnTo>
                <a:lnTo>
                  <a:pt x="0" y="8856002"/>
                </a:lnTo>
                <a:lnTo>
                  <a:pt x="3034550" y="8856002"/>
                </a:lnTo>
                <a:lnTo>
                  <a:pt x="3007347" y="8795408"/>
                </a:lnTo>
                <a:lnTo>
                  <a:pt x="2980688" y="8735033"/>
                </a:lnTo>
                <a:lnTo>
                  <a:pt x="2954568" y="8674876"/>
                </a:lnTo>
                <a:lnTo>
                  <a:pt x="2928983" y="8614936"/>
                </a:lnTo>
                <a:lnTo>
                  <a:pt x="2903927" y="8555211"/>
                </a:lnTo>
                <a:lnTo>
                  <a:pt x="2879397" y="8495701"/>
                </a:lnTo>
                <a:lnTo>
                  <a:pt x="2855387" y="8436404"/>
                </a:lnTo>
                <a:lnTo>
                  <a:pt x="2831893" y="8377321"/>
                </a:lnTo>
                <a:lnTo>
                  <a:pt x="2808910" y="8318448"/>
                </a:lnTo>
                <a:lnTo>
                  <a:pt x="2786434" y="8259787"/>
                </a:lnTo>
                <a:lnTo>
                  <a:pt x="2764459" y="8201335"/>
                </a:lnTo>
                <a:lnTo>
                  <a:pt x="2742981" y="8143091"/>
                </a:lnTo>
                <a:lnTo>
                  <a:pt x="2721995" y="8085055"/>
                </a:lnTo>
                <a:lnTo>
                  <a:pt x="2701497" y="8027225"/>
                </a:lnTo>
                <a:lnTo>
                  <a:pt x="2681481" y="7969600"/>
                </a:lnTo>
                <a:lnTo>
                  <a:pt x="2661944" y="7912180"/>
                </a:lnTo>
                <a:lnTo>
                  <a:pt x="2642880" y="7854963"/>
                </a:lnTo>
                <a:lnTo>
                  <a:pt x="2624285" y="7797949"/>
                </a:lnTo>
                <a:lnTo>
                  <a:pt x="2606154" y="7741136"/>
                </a:lnTo>
                <a:lnTo>
                  <a:pt x="2588482" y="7684523"/>
                </a:lnTo>
                <a:lnTo>
                  <a:pt x="2571264" y="7628109"/>
                </a:lnTo>
                <a:lnTo>
                  <a:pt x="2554497" y="7571894"/>
                </a:lnTo>
                <a:lnTo>
                  <a:pt x="2538174" y="7515875"/>
                </a:lnTo>
                <a:lnTo>
                  <a:pt x="2522292" y="7460053"/>
                </a:lnTo>
                <a:lnTo>
                  <a:pt x="2506846" y="7404426"/>
                </a:lnTo>
                <a:lnTo>
                  <a:pt x="2491831" y="7348993"/>
                </a:lnTo>
                <a:lnTo>
                  <a:pt x="2477242" y="7293752"/>
                </a:lnTo>
                <a:lnTo>
                  <a:pt x="2463075" y="7238704"/>
                </a:lnTo>
                <a:lnTo>
                  <a:pt x="2449325" y="7183847"/>
                </a:lnTo>
                <a:lnTo>
                  <a:pt x="2435986" y="7129180"/>
                </a:lnTo>
                <a:lnTo>
                  <a:pt x="2423056" y="7074702"/>
                </a:lnTo>
                <a:lnTo>
                  <a:pt x="2410528" y="7020411"/>
                </a:lnTo>
                <a:lnTo>
                  <a:pt x="2398398" y="6966308"/>
                </a:lnTo>
                <a:lnTo>
                  <a:pt x="2386662" y="6912390"/>
                </a:lnTo>
                <a:lnTo>
                  <a:pt x="2375314" y="6858657"/>
                </a:lnTo>
                <a:lnTo>
                  <a:pt x="2364350" y="6805108"/>
                </a:lnTo>
                <a:lnTo>
                  <a:pt x="2353765" y="6751741"/>
                </a:lnTo>
                <a:lnTo>
                  <a:pt x="2343555" y="6698557"/>
                </a:lnTo>
                <a:lnTo>
                  <a:pt x="2333715" y="6645553"/>
                </a:lnTo>
                <a:lnTo>
                  <a:pt x="2324240" y="6592728"/>
                </a:lnTo>
                <a:lnTo>
                  <a:pt x="2315125" y="6540082"/>
                </a:lnTo>
                <a:lnTo>
                  <a:pt x="2306366" y="6487614"/>
                </a:lnTo>
                <a:lnTo>
                  <a:pt x="2297958" y="6435322"/>
                </a:lnTo>
                <a:lnTo>
                  <a:pt x="2289897" y="6383206"/>
                </a:lnTo>
                <a:lnTo>
                  <a:pt x="2282176" y="6331265"/>
                </a:lnTo>
                <a:lnTo>
                  <a:pt x="2274793" y="6279496"/>
                </a:lnTo>
                <a:lnTo>
                  <a:pt x="2267742" y="6227900"/>
                </a:lnTo>
                <a:lnTo>
                  <a:pt x="2261018" y="6176476"/>
                </a:lnTo>
                <a:lnTo>
                  <a:pt x="2254617" y="6125222"/>
                </a:lnTo>
                <a:lnTo>
                  <a:pt x="2248535" y="6074137"/>
                </a:lnTo>
                <a:lnTo>
                  <a:pt x="2242765" y="6023221"/>
                </a:lnTo>
                <a:lnTo>
                  <a:pt x="2237304" y="5972472"/>
                </a:lnTo>
                <a:lnTo>
                  <a:pt x="2232147" y="5921889"/>
                </a:lnTo>
                <a:lnTo>
                  <a:pt x="2227289" y="5871471"/>
                </a:lnTo>
                <a:lnTo>
                  <a:pt x="2222726" y="5821218"/>
                </a:lnTo>
                <a:lnTo>
                  <a:pt x="2218453" y="5771128"/>
                </a:lnTo>
                <a:lnTo>
                  <a:pt x="2214464" y="5721200"/>
                </a:lnTo>
                <a:lnTo>
                  <a:pt x="2210756" y="5671433"/>
                </a:lnTo>
                <a:lnTo>
                  <a:pt x="2207324" y="5621826"/>
                </a:lnTo>
                <a:lnTo>
                  <a:pt x="2204162" y="5572378"/>
                </a:lnTo>
                <a:lnTo>
                  <a:pt x="2198633" y="5473955"/>
                </a:lnTo>
                <a:lnTo>
                  <a:pt x="2194132" y="5376156"/>
                </a:lnTo>
                <a:lnTo>
                  <a:pt x="2190620" y="5278972"/>
                </a:lnTo>
                <a:lnTo>
                  <a:pt x="2188061" y="5182396"/>
                </a:lnTo>
                <a:lnTo>
                  <a:pt x="2186415" y="5086419"/>
                </a:lnTo>
                <a:lnTo>
                  <a:pt x="2185647" y="4991033"/>
                </a:lnTo>
                <a:lnTo>
                  <a:pt x="2185717" y="4896229"/>
                </a:lnTo>
                <a:lnTo>
                  <a:pt x="2186589" y="4802000"/>
                </a:lnTo>
                <a:lnTo>
                  <a:pt x="2188224" y="4708337"/>
                </a:lnTo>
                <a:lnTo>
                  <a:pt x="2190586" y="4615231"/>
                </a:lnTo>
                <a:lnTo>
                  <a:pt x="2193636" y="4522676"/>
                </a:lnTo>
                <a:lnTo>
                  <a:pt x="2197336" y="4430662"/>
                </a:lnTo>
                <a:lnTo>
                  <a:pt x="2201650" y="4339181"/>
                </a:lnTo>
                <a:lnTo>
                  <a:pt x="2206539" y="4248225"/>
                </a:lnTo>
                <a:lnTo>
                  <a:pt x="2211966" y="4157785"/>
                </a:lnTo>
                <a:lnTo>
                  <a:pt x="2221032" y="4023077"/>
                </a:lnTo>
                <a:lnTo>
                  <a:pt x="2231096" y="3889485"/>
                </a:lnTo>
                <a:lnTo>
                  <a:pt x="2242031" y="3756981"/>
                </a:lnTo>
                <a:lnTo>
                  <a:pt x="2257746" y="3581954"/>
                </a:lnTo>
                <a:lnTo>
                  <a:pt x="2278790" y="3365722"/>
                </a:lnTo>
                <a:lnTo>
                  <a:pt x="2367152" y="2526647"/>
                </a:lnTo>
                <a:lnTo>
                  <a:pt x="2387346" y="2322699"/>
                </a:lnTo>
                <a:lnTo>
                  <a:pt x="2402135" y="2161037"/>
                </a:lnTo>
                <a:lnTo>
                  <a:pt x="2412234" y="2040621"/>
                </a:lnTo>
                <a:lnTo>
                  <a:pt x="2421338" y="1920885"/>
                </a:lnTo>
                <a:lnTo>
                  <a:pt x="2426794" y="1841425"/>
                </a:lnTo>
                <a:lnTo>
                  <a:pt x="2431713" y="1762248"/>
                </a:lnTo>
                <a:lnTo>
                  <a:pt x="2436059" y="1683344"/>
                </a:lnTo>
                <a:lnTo>
                  <a:pt x="2439795" y="1604705"/>
                </a:lnTo>
                <a:lnTo>
                  <a:pt x="2442881" y="1526323"/>
                </a:lnTo>
                <a:lnTo>
                  <a:pt x="2445282" y="1448191"/>
                </a:lnTo>
                <a:lnTo>
                  <a:pt x="2446958" y="1370298"/>
                </a:lnTo>
                <a:lnTo>
                  <a:pt x="2447873" y="1292639"/>
                </a:lnTo>
                <a:lnTo>
                  <a:pt x="2447988" y="1215203"/>
                </a:lnTo>
                <a:lnTo>
                  <a:pt x="2447266" y="1137984"/>
                </a:lnTo>
                <a:lnTo>
                  <a:pt x="2445670" y="1060972"/>
                </a:lnTo>
                <a:lnTo>
                  <a:pt x="2443162" y="984160"/>
                </a:lnTo>
                <a:lnTo>
                  <a:pt x="2439703" y="907538"/>
                </a:lnTo>
                <a:lnTo>
                  <a:pt x="2435257" y="831100"/>
                </a:lnTo>
                <a:lnTo>
                  <a:pt x="2432652" y="792947"/>
                </a:lnTo>
                <a:lnTo>
                  <a:pt x="2429786" y="754837"/>
                </a:lnTo>
                <a:lnTo>
                  <a:pt x="2426654" y="716768"/>
                </a:lnTo>
                <a:lnTo>
                  <a:pt x="2423252" y="678740"/>
                </a:lnTo>
                <a:lnTo>
                  <a:pt x="2419574" y="640751"/>
                </a:lnTo>
                <a:lnTo>
                  <a:pt x="2415617" y="602801"/>
                </a:lnTo>
                <a:lnTo>
                  <a:pt x="2411375" y="564888"/>
                </a:lnTo>
                <a:lnTo>
                  <a:pt x="2406843" y="527012"/>
                </a:lnTo>
                <a:lnTo>
                  <a:pt x="2402018" y="489172"/>
                </a:lnTo>
                <a:lnTo>
                  <a:pt x="2396894" y="451365"/>
                </a:lnTo>
                <a:lnTo>
                  <a:pt x="2391467" y="413592"/>
                </a:lnTo>
                <a:lnTo>
                  <a:pt x="2385732" y="375852"/>
                </a:lnTo>
                <a:lnTo>
                  <a:pt x="2379683" y="338143"/>
                </a:lnTo>
                <a:lnTo>
                  <a:pt x="2373318" y="300464"/>
                </a:lnTo>
                <a:lnTo>
                  <a:pt x="2366630" y="262814"/>
                </a:lnTo>
                <a:lnTo>
                  <a:pt x="2359615" y="225193"/>
                </a:lnTo>
                <a:lnTo>
                  <a:pt x="2352268" y="187599"/>
                </a:lnTo>
                <a:lnTo>
                  <a:pt x="2344585" y="150031"/>
                </a:lnTo>
                <a:lnTo>
                  <a:pt x="2336562" y="112488"/>
                </a:lnTo>
                <a:lnTo>
                  <a:pt x="2328192" y="74969"/>
                </a:lnTo>
                <a:lnTo>
                  <a:pt x="2319472" y="37473"/>
                </a:lnTo>
                <a:lnTo>
                  <a:pt x="2310396" y="0"/>
                </a:lnTo>
                <a:close/>
              </a:path>
            </a:pathLst>
          </a:custGeom>
          <a:solidFill>
            <a:srgbClr val="CCDDE7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lIns="0" tIns="0" rIns="0" bIns="0" rtlCol="0"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endParaRPr sz="1350"/>
          </a:p>
        </p:txBody>
      </p:sp>
      <p:pic>
        <p:nvPicPr>
          <p:cNvPr id="95" name="object 4">
            <a:extLst>
              <a:ext uri="{FF2B5EF4-FFF2-40B4-BE49-F238E27FC236}">
                <a16:creationId xmlns="" xmlns:a16="http://schemas.microsoft.com/office/drawing/2014/main" id="{727F49BB-7DF1-9447-A753-D8716D7627C5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7536" y="-19772"/>
            <a:ext cx="416557" cy="6877772"/>
          </a:xfrm>
          <a:prstGeom prst="rect">
            <a:avLst/>
          </a:prstGeom>
        </p:spPr>
      </p:pic>
      <p:grpSp>
        <p:nvGrpSpPr>
          <p:cNvPr id="96" name="Shape 336"/>
          <p:cNvGrpSpPr/>
          <p:nvPr/>
        </p:nvGrpSpPr>
        <p:grpSpPr>
          <a:xfrm>
            <a:off x="79582" y="133812"/>
            <a:ext cx="549372" cy="709168"/>
            <a:chOff x="0" y="0"/>
            <a:chExt cx="638291" cy="693109"/>
          </a:xfrm>
        </p:grpSpPr>
        <p:pic>
          <p:nvPicPr>
            <p:cNvPr id="97" name="Shape 338"/>
            <p:cNvPicPr/>
            <p:nvPr/>
          </p:nvPicPr>
          <p:blipFill>
            <a:blip r:embed="rId4"/>
            <a:stretch/>
          </p:blipFill>
          <p:spPr>
            <a:xfrm>
              <a:off x="1552" y="562392"/>
              <a:ext cx="113960" cy="50701"/>
            </a:xfrm>
            <a:prstGeom prst="rect">
              <a:avLst/>
            </a:prstGeom>
          </p:spPr>
        </p:pic>
        <p:pic>
          <p:nvPicPr>
            <p:cNvPr id="98" name="Shape 340"/>
            <p:cNvPicPr/>
            <p:nvPr/>
          </p:nvPicPr>
          <p:blipFill>
            <a:blip r:embed="rId5"/>
            <a:stretch/>
          </p:blipFill>
          <p:spPr>
            <a:xfrm>
              <a:off x="130978" y="562961"/>
              <a:ext cx="238101" cy="57971"/>
            </a:xfrm>
            <a:prstGeom prst="rect">
              <a:avLst/>
            </a:prstGeom>
          </p:spPr>
        </p:pic>
        <p:sp>
          <p:nvSpPr>
            <p:cNvPr id="99" name="Shape 341"/>
            <p:cNvSpPr/>
            <p:nvPr/>
          </p:nvSpPr>
          <p:spPr>
            <a:xfrm>
              <a:off x="388859" y="562959"/>
              <a:ext cx="43436" cy="49924"/>
            </a:xfrm>
            <a:custGeom>
              <a:avLst/>
              <a:gdLst>
                <a:gd name="OXMLTextRectL" fmla="val 0"/>
                <a:gd name="OXMLTextRectT" fmla="val 0"/>
                <a:gd name="OXMLTextRectR" fmla="val w"/>
                <a:gd name="OXMLTextRectB" fmla="val h"/>
                <a:gd name="COTextRectL" fmla="*/ OXMLTextRectL 1 w"/>
                <a:gd name="COTextRectT" fmla="*/ OXMLTextRectT 1 h"/>
                <a:gd name="COTextRectR" fmla="*/ OXMLTextRectR 1 w"/>
                <a:gd name="COTextRectB" fmla="*/ OXMLTextRectB 1 h"/>
                <a:gd name="ODFLeft" fmla="val 0"/>
                <a:gd name="ODFTop" fmla="val 0"/>
                <a:gd name="ODFRight" fmla="val 62230"/>
                <a:gd name="ODFBottom" fmla="val 77469"/>
                <a:gd name="ODFWidth" fmla="val 62230"/>
                <a:gd name="ODFHeight" fmla="val 77469"/>
              </a:gdLst>
              <a:ahLst/>
              <a:cxnLst/>
              <a:rect l="OXMLTextRectL" t="OXMLTextRectT" r="OXMLTextRectR" b="OXMLTextRectB"/>
              <a:pathLst>
                <a:path w="62230" h="77469">
                  <a:moveTo>
                    <a:pt x="10883" y="0"/>
                  </a:moveTo>
                  <a:lnTo>
                    <a:pt x="0" y="0"/>
                  </a:lnTo>
                  <a:lnTo>
                    <a:pt x="0" y="76923"/>
                  </a:lnTo>
                  <a:lnTo>
                    <a:pt x="31750" y="76923"/>
                  </a:lnTo>
                  <a:lnTo>
                    <a:pt x="44600" y="75284"/>
                  </a:lnTo>
                  <a:lnTo>
                    <a:pt x="54124" y="70399"/>
                  </a:lnTo>
                  <a:lnTo>
                    <a:pt x="55698" y="68249"/>
                  </a:lnTo>
                  <a:lnTo>
                    <a:pt x="10883" y="68249"/>
                  </a:lnTo>
                  <a:lnTo>
                    <a:pt x="10883" y="35483"/>
                  </a:lnTo>
                  <a:lnTo>
                    <a:pt x="56574" y="35483"/>
                  </a:lnTo>
                  <a:lnTo>
                    <a:pt x="54738" y="32935"/>
                  </a:lnTo>
                  <a:lnTo>
                    <a:pt x="45848" y="28348"/>
                  </a:lnTo>
                  <a:lnTo>
                    <a:pt x="33731" y="26809"/>
                  </a:lnTo>
                  <a:lnTo>
                    <a:pt x="10883" y="26809"/>
                  </a:lnTo>
                  <a:lnTo>
                    <a:pt x="10883" y="0"/>
                  </a:lnTo>
                  <a:close/>
                </a:path>
                <a:path w="62230" h="77469">
                  <a:moveTo>
                    <a:pt x="56574" y="35483"/>
                  </a:moveTo>
                  <a:lnTo>
                    <a:pt x="44170" y="35483"/>
                  </a:lnTo>
                  <a:lnTo>
                    <a:pt x="51079" y="40436"/>
                  </a:lnTo>
                  <a:lnTo>
                    <a:pt x="51079" y="51320"/>
                  </a:lnTo>
                  <a:lnTo>
                    <a:pt x="49782" y="58643"/>
                  </a:lnTo>
                  <a:lnTo>
                    <a:pt x="45972" y="63942"/>
                  </a:lnTo>
                  <a:lnTo>
                    <a:pt x="39769" y="67163"/>
                  </a:lnTo>
                  <a:lnTo>
                    <a:pt x="31292" y="68249"/>
                  </a:lnTo>
                  <a:lnTo>
                    <a:pt x="55698" y="68249"/>
                  </a:lnTo>
                  <a:lnTo>
                    <a:pt x="60042" y="62318"/>
                  </a:lnTo>
                  <a:lnTo>
                    <a:pt x="62077" y="51092"/>
                  </a:lnTo>
                  <a:lnTo>
                    <a:pt x="60211" y="40531"/>
                  </a:lnTo>
                  <a:lnTo>
                    <a:pt x="56574" y="35483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00" name="Shape 343"/>
            <p:cNvPicPr/>
            <p:nvPr/>
          </p:nvPicPr>
          <p:blipFill>
            <a:blip r:embed="rId6"/>
            <a:stretch/>
          </p:blipFill>
          <p:spPr>
            <a:xfrm>
              <a:off x="446584" y="562961"/>
              <a:ext cx="46175" cy="49564"/>
            </a:xfrm>
            <a:prstGeom prst="rect">
              <a:avLst/>
            </a:prstGeom>
          </p:spPr>
        </p:pic>
        <p:pic>
          <p:nvPicPr>
            <p:cNvPr id="101" name="Shape 345"/>
            <p:cNvPicPr/>
            <p:nvPr/>
          </p:nvPicPr>
          <p:blipFill>
            <a:blip r:embed="rId7"/>
            <a:stretch/>
          </p:blipFill>
          <p:spPr>
            <a:xfrm>
              <a:off x="512528" y="562959"/>
              <a:ext cx="59437" cy="49572"/>
            </a:xfrm>
            <a:prstGeom prst="rect">
              <a:avLst/>
            </a:prstGeom>
          </p:spPr>
        </p:pic>
        <p:sp>
          <p:nvSpPr>
            <p:cNvPr id="102" name="Shape 346"/>
            <p:cNvSpPr/>
            <p:nvPr/>
          </p:nvSpPr>
          <p:spPr>
            <a:xfrm>
              <a:off x="591751" y="562961"/>
              <a:ext cx="46539" cy="49924"/>
            </a:xfrm>
            <a:custGeom>
              <a:avLst/>
              <a:gdLst>
                <a:gd name="OXMLTextRectL" fmla="val 0"/>
                <a:gd name="OXMLTextRectT" fmla="val 0"/>
                <a:gd name="OXMLTextRectR" fmla="val w"/>
                <a:gd name="OXMLTextRectB" fmla="val h"/>
                <a:gd name="COTextRectL" fmla="*/ OXMLTextRectL 1 w"/>
                <a:gd name="COTextRectT" fmla="*/ OXMLTextRectT 1 h"/>
                <a:gd name="COTextRectR" fmla="*/ OXMLTextRectR 1 w"/>
                <a:gd name="COTextRectB" fmla="*/ OXMLTextRectB 1 h"/>
                <a:gd name="ODFLeft" fmla="val 0"/>
                <a:gd name="ODFTop" fmla="val 0"/>
                <a:gd name="ODFRight" fmla="val 66675"/>
                <a:gd name="ODFBottom" fmla="val 77469"/>
                <a:gd name="ODFWidth" fmla="val 66675"/>
                <a:gd name="ODFHeight" fmla="val 77469"/>
              </a:gdLst>
              <a:ahLst/>
              <a:cxnLst/>
              <a:rect l="OXMLTextRectL" t="OXMLTextRectT" r="OXMLTextRectR" b="OXMLTextRectB"/>
              <a:pathLst>
                <a:path w="66675" h="77469">
                  <a:moveTo>
                    <a:pt x="66471" y="0"/>
                  </a:moveTo>
                  <a:lnTo>
                    <a:pt x="56349" y="0"/>
                  </a:lnTo>
                  <a:lnTo>
                    <a:pt x="10871" y="59334"/>
                  </a:lnTo>
                  <a:lnTo>
                    <a:pt x="10871" y="0"/>
                  </a:lnTo>
                  <a:lnTo>
                    <a:pt x="0" y="0"/>
                  </a:lnTo>
                  <a:lnTo>
                    <a:pt x="0" y="76911"/>
                  </a:lnTo>
                  <a:lnTo>
                    <a:pt x="10096" y="76911"/>
                  </a:lnTo>
                  <a:lnTo>
                    <a:pt x="55689" y="17691"/>
                  </a:lnTo>
                  <a:lnTo>
                    <a:pt x="55689" y="76911"/>
                  </a:lnTo>
                  <a:lnTo>
                    <a:pt x="66471" y="76911"/>
                  </a:lnTo>
                  <a:lnTo>
                    <a:pt x="66471" y="0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03" name="Shape 348"/>
            <p:cNvPicPr/>
            <p:nvPr/>
          </p:nvPicPr>
          <p:blipFill>
            <a:blip r:embed="rId8"/>
            <a:stretch/>
          </p:blipFill>
          <p:spPr>
            <a:xfrm>
              <a:off x="0" y="634419"/>
              <a:ext cx="131611" cy="53247"/>
            </a:xfrm>
            <a:prstGeom prst="rect">
              <a:avLst/>
            </a:prstGeom>
          </p:spPr>
        </p:pic>
        <p:pic>
          <p:nvPicPr>
            <p:cNvPr id="104" name="Shape 350"/>
            <p:cNvPicPr/>
            <p:nvPr/>
          </p:nvPicPr>
          <p:blipFill>
            <a:blip r:embed="rId9"/>
            <a:stretch/>
          </p:blipFill>
          <p:spPr>
            <a:xfrm>
              <a:off x="147090" y="636252"/>
              <a:ext cx="114664" cy="56856"/>
            </a:xfrm>
            <a:prstGeom prst="rect">
              <a:avLst/>
            </a:prstGeom>
          </p:spPr>
        </p:pic>
        <p:pic>
          <p:nvPicPr>
            <p:cNvPr id="105" name="Shape 352"/>
            <p:cNvPicPr/>
            <p:nvPr/>
          </p:nvPicPr>
          <p:blipFill>
            <a:blip r:embed="rId10"/>
            <a:stretch/>
          </p:blipFill>
          <p:spPr>
            <a:xfrm>
              <a:off x="295090" y="635694"/>
              <a:ext cx="222864" cy="50693"/>
            </a:xfrm>
            <a:prstGeom prst="rect">
              <a:avLst/>
            </a:prstGeom>
          </p:spPr>
        </p:pic>
        <p:pic>
          <p:nvPicPr>
            <p:cNvPr id="106" name="Shape 354"/>
            <p:cNvPicPr/>
            <p:nvPr/>
          </p:nvPicPr>
          <p:blipFill>
            <a:blip r:embed="rId11"/>
            <a:stretch/>
          </p:blipFill>
          <p:spPr>
            <a:xfrm>
              <a:off x="531607" y="636254"/>
              <a:ext cx="46397" cy="49564"/>
            </a:xfrm>
            <a:prstGeom prst="rect">
              <a:avLst/>
            </a:prstGeom>
          </p:spPr>
        </p:pic>
        <p:pic>
          <p:nvPicPr>
            <p:cNvPr id="107" name="Shape 356"/>
            <p:cNvPicPr/>
            <p:nvPr/>
          </p:nvPicPr>
          <p:blipFill>
            <a:blip r:embed="rId12"/>
            <a:stretch/>
          </p:blipFill>
          <p:spPr>
            <a:xfrm>
              <a:off x="591751" y="636254"/>
              <a:ext cx="46397" cy="49564"/>
            </a:xfrm>
            <a:prstGeom prst="rect">
              <a:avLst/>
            </a:prstGeom>
          </p:spPr>
        </p:pic>
        <p:sp>
          <p:nvSpPr>
            <p:cNvPr id="108" name="Shape 357"/>
            <p:cNvSpPr/>
            <p:nvPr/>
          </p:nvSpPr>
          <p:spPr>
            <a:xfrm>
              <a:off x="596399" y="548957"/>
              <a:ext cx="38118" cy="5319"/>
            </a:xfrm>
            <a:custGeom>
              <a:avLst/>
              <a:gdLst>
                <a:gd name="OXMLTextRectL" fmla="val 0"/>
                <a:gd name="OXMLTextRectT" fmla="val 0"/>
                <a:gd name="OXMLTextRectR" fmla="val w"/>
                <a:gd name="OXMLTextRectB" fmla="val h"/>
                <a:gd name="COTextRectL" fmla="*/ OXMLTextRectL 1 w"/>
                <a:gd name="COTextRectT" fmla="*/ OXMLTextRectT 1 h"/>
                <a:gd name="COTextRectR" fmla="*/ OXMLTextRectR 1 w"/>
                <a:gd name="COTextRectB" fmla="*/ OXMLTextRectB 1 h"/>
                <a:gd name="ODFLeft" fmla="val 0"/>
                <a:gd name="ODFTop" fmla="val 0"/>
                <a:gd name="ODFRight" fmla="val 54609"/>
                <a:gd name="ODFBottom" fmla="val 8255"/>
                <a:gd name="ODFWidth" fmla="val 54609"/>
                <a:gd name="ODFHeight" fmla="val 8255"/>
              </a:gdLst>
              <a:ahLst/>
              <a:cxnLst/>
              <a:rect l="OXMLTextRectL" t="OXMLTextRectT" r="OXMLTextRectR" b="OXMLTextRectB"/>
              <a:pathLst>
                <a:path w="54609" h="8255">
                  <a:moveTo>
                    <a:pt x="54533" y="0"/>
                  </a:moveTo>
                  <a:lnTo>
                    <a:pt x="0" y="0"/>
                  </a:lnTo>
                  <a:lnTo>
                    <a:pt x="0" y="8115"/>
                  </a:lnTo>
                  <a:lnTo>
                    <a:pt x="54533" y="8115"/>
                  </a:lnTo>
                  <a:lnTo>
                    <a:pt x="54533" y="0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09" name="Shape 359"/>
            <p:cNvPicPr/>
            <p:nvPr/>
          </p:nvPicPr>
          <p:blipFill>
            <a:blip r:embed="rId13"/>
            <a:stretch/>
          </p:blipFill>
          <p:spPr>
            <a:xfrm>
              <a:off x="6351" y="0"/>
              <a:ext cx="625305" cy="495693"/>
            </a:xfrm>
            <a:prstGeom prst="rect">
              <a:avLst/>
            </a:prstGeom>
          </p:spPr>
        </p:pic>
      </p:grpSp>
      <p:sp>
        <p:nvSpPr>
          <p:cNvPr id="75" name="Стрелка вправо с вырезом 74"/>
          <p:cNvSpPr/>
          <p:nvPr/>
        </p:nvSpPr>
        <p:spPr>
          <a:xfrm>
            <a:off x="802913" y="4968538"/>
            <a:ext cx="11035380" cy="545191"/>
          </a:xfrm>
          <a:prstGeom prst="notchedRightArrow">
            <a:avLst/>
          </a:prstGeom>
          <a:blipFill rotWithShape="0">
            <a:blip r:embed="rId14"/>
            <a:stretch>
              <a:fillRect/>
            </a:stretch>
          </a:blipFill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7" name="Нашивка 76"/>
          <p:cNvSpPr/>
          <p:nvPr/>
        </p:nvSpPr>
        <p:spPr>
          <a:xfrm>
            <a:off x="900703" y="511702"/>
            <a:ext cx="11225980" cy="1433430"/>
          </a:xfrm>
          <a:prstGeom prst="chevron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9" name="Группа 78"/>
          <p:cNvGrpSpPr/>
          <p:nvPr/>
        </p:nvGrpSpPr>
        <p:grpSpPr>
          <a:xfrm>
            <a:off x="1175144" y="587661"/>
            <a:ext cx="3368832" cy="1183109"/>
            <a:chOff x="3506691" y="4455315"/>
            <a:chExt cx="3025431" cy="963351"/>
          </a:xfrm>
          <a:solidFill>
            <a:schemeClr val="bg1"/>
          </a:solidFill>
        </p:grpSpPr>
        <p:sp>
          <p:nvSpPr>
            <p:cNvPr id="110" name="Нашивка 109"/>
            <p:cNvSpPr/>
            <p:nvPr/>
          </p:nvSpPr>
          <p:spPr>
            <a:xfrm>
              <a:off x="3506691" y="4455315"/>
              <a:ext cx="3025431" cy="963351"/>
            </a:xfrm>
            <a:prstGeom prst="chevron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1" name="Нашивка 4"/>
            <p:cNvSpPr/>
            <p:nvPr/>
          </p:nvSpPr>
          <p:spPr>
            <a:xfrm>
              <a:off x="3988367" y="4455315"/>
              <a:ext cx="2062080" cy="96335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0025" tIns="66675" rIns="66675" bIns="66675" numCol="1" spcCol="1270" anchor="ctr" anchorCtr="0">
              <a:noAutofit/>
            </a:bodyPr>
            <a:lstStyle/>
            <a:p>
              <a:pPr lvl="0"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000" kern="1200"/>
            </a:p>
          </p:txBody>
        </p:sp>
      </p:grpSp>
      <p:sp>
        <p:nvSpPr>
          <p:cNvPr id="112" name="TextBox 111"/>
          <p:cNvSpPr txBox="1"/>
          <p:nvPr/>
        </p:nvSpPr>
        <p:spPr>
          <a:xfrm>
            <a:off x="1387829" y="752262"/>
            <a:ext cx="294346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50" dirty="0"/>
              <a:t>Подача страхователем только  заявления </a:t>
            </a:r>
            <a:r>
              <a:rPr lang="ru-RU" sz="1250" dirty="0" smtClean="0"/>
              <a:t>и плана о ФОПМ </a:t>
            </a:r>
            <a:br>
              <a:rPr lang="ru-RU" sz="1250" dirty="0" smtClean="0"/>
            </a:br>
            <a:r>
              <a:rPr lang="ru-RU" sz="1250" b="1" dirty="0" smtClean="0"/>
              <a:t>   </a:t>
            </a:r>
            <a:r>
              <a:rPr lang="ru-RU" sz="1250" b="1" u="sng" dirty="0" smtClean="0"/>
              <a:t>до 1 августа </a:t>
            </a:r>
            <a:r>
              <a:rPr lang="ru-RU" sz="1250" b="1" dirty="0" smtClean="0"/>
              <a:t>текущего</a:t>
            </a:r>
            <a:br>
              <a:rPr lang="ru-RU" sz="1250" b="1" dirty="0" smtClean="0"/>
            </a:br>
            <a:r>
              <a:rPr lang="ru-RU" sz="1250" b="1" dirty="0" smtClean="0"/>
              <a:t> календарного года</a:t>
            </a:r>
            <a:endParaRPr lang="ru-RU" sz="1250" b="1" dirty="0"/>
          </a:p>
        </p:txBody>
      </p:sp>
      <p:grpSp>
        <p:nvGrpSpPr>
          <p:cNvPr id="113" name="Группа 112"/>
          <p:cNvGrpSpPr/>
          <p:nvPr/>
        </p:nvGrpSpPr>
        <p:grpSpPr>
          <a:xfrm>
            <a:off x="4185498" y="633364"/>
            <a:ext cx="7458769" cy="1190106"/>
            <a:chOff x="3506691" y="4455315"/>
            <a:chExt cx="3025431" cy="963351"/>
          </a:xfrm>
          <a:solidFill>
            <a:schemeClr val="bg1"/>
          </a:solidFill>
        </p:grpSpPr>
        <p:sp>
          <p:nvSpPr>
            <p:cNvPr id="114" name="Нашивка 113"/>
            <p:cNvSpPr/>
            <p:nvPr/>
          </p:nvSpPr>
          <p:spPr>
            <a:xfrm>
              <a:off x="3506691" y="4455315"/>
              <a:ext cx="3025431" cy="963351"/>
            </a:xfrm>
            <a:prstGeom prst="chevron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5" name="Нашивка 4"/>
            <p:cNvSpPr/>
            <p:nvPr/>
          </p:nvSpPr>
          <p:spPr>
            <a:xfrm>
              <a:off x="3988367" y="4455315"/>
              <a:ext cx="2062080" cy="96335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0025" tIns="66675" rIns="66675" bIns="66675" numCol="1" spcCol="1270" anchor="ctr" anchorCtr="0">
              <a:noAutofit/>
            </a:bodyPr>
            <a:lstStyle/>
            <a:p>
              <a:pPr lvl="0"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000" kern="1200"/>
            </a:p>
          </p:txBody>
        </p:sp>
      </p:grpSp>
      <p:sp>
        <p:nvSpPr>
          <p:cNvPr id="116" name="TextBox 115"/>
          <p:cNvSpPr txBox="1"/>
          <p:nvPr/>
        </p:nvSpPr>
        <p:spPr>
          <a:xfrm>
            <a:off x="4819038" y="605169"/>
            <a:ext cx="683048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 typeface="Wingdings" panose="05000000000000000000" pitchFamily="2" charset="2"/>
              <a:buChar char="ü"/>
            </a:pPr>
            <a:r>
              <a:rPr lang="ru-RU" sz="1250" b="1" dirty="0" smtClean="0">
                <a:solidFill>
                  <a:srgbClr val="002060"/>
                </a:solidFill>
              </a:rPr>
              <a:t>Решение  о ФОПМ принимается  в течение 10 рабочих дней</a:t>
            </a:r>
            <a:r>
              <a:rPr lang="ru-RU" sz="1250" dirty="0" smtClean="0">
                <a:solidFill>
                  <a:srgbClr val="002060"/>
                </a:solidFill>
              </a:rPr>
              <a:t>.</a:t>
            </a:r>
          </a:p>
          <a:p>
            <a:pPr indent="-285750">
              <a:buFont typeface="Wingdings" panose="05000000000000000000" pitchFamily="2" charset="2"/>
              <a:buChar char="ü"/>
            </a:pPr>
            <a:r>
              <a:rPr lang="ru-RU" sz="1250" dirty="0"/>
              <a:t>Осуществляется проверка страхователя на отсутствие задолженности по уплате страховых взносов (страхователю предоставляется возможность погасить задолженность и повторно обратиться).</a:t>
            </a:r>
          </a:p>
          <a:p>
            <a:pPr indent="-285750">
              <a:buFont typeface="Wingdings" panose="05000000000000000000" pitchFamily="2" charset="2"/>
              <a:buChar char="ü"/>
            </a:pPr>
            <a:r>
              <a:rPr lang="ru-RU" sz="1250" dirty="0"/>
              <a:t> В случае если предусмотренные бюджетом СФР средства на текущий год полностью распределены принимается решение об отказе в ФОПМ.</a:t>
            </a:r>
          </a:p>
        </p:txBody>
      </p:sp>
      <p:sp>
        <p:nvSpPr>
          <p:cNvPr id="121" name="Овал 120"/>
          <p:cNvSpPr/>
          <p:nvPr/>
        </p:nvSpPr>
        <p:spPr>
          <a:xfrm>
            <a:off x="2408714" y="5137569"/>
            <a:ext cx="196789" cy="20712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2" name="Овал 121"/>
          <p:cNvSpPr/>
          <p:nvPr/>
        </p:nvSpPr>
        <p:spPr>
          <a:xfrm>
            <a:off x="6096000" y="5137569"/>
            <a:ext cx="196789" cy="207128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3" name="Овал 122"/>
          <p:cNvSpPr/>
          <p:nvPr/>
        </p:nvSpPr>
        <p:spPr>
          <a:xfrm>
            <a:off x="9763027" y="5137569"/>
            <a:ext cx="196789" cy="20712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8" name="TextBox 67"/>
          <p:cNvSpPr txBox="1"/>
          <p:nvPr/>
        </p:nvSpPr>
        <p:spPr>
          <a:xfrm>
            <a:off x="3360129" y="2118017"/>
            <a:ext cx="4375425" cy="1200329"/>
          </a:xfrm>
          <a:prstGeom prst="rect">
            <a:avLst/>
          </a:prstGeom>
          <a:noFill/>
          <a:ln w="63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00" b="1" u="sng" dirty="0">
                <a:solidFill>
                  <a:srgbClr val="002060"/>
                </a:solidFill>
              </a:rPr>
              <a:t>Страхователь вправе дополнительно</a:t>
            </a:r>
            <a:r>
              <a:rPr lang="ru-RU" sz="1200" u="sng" dirty="0">
                <a:solidFill>
                  <a:srgbClr val="002060"/>
                </a:solidFill>
              </a:rPr>
              <a:t>, </a:t>
            </a:r>
            <a:r>
              <a:rPr lang="ru-RU" sz="1200" dirty="0">
                <a:solidFill>
                  <a:srgbClr val="002060"/>
                </a:solidFill>
              </a:rPr>
              <a:t>в случае если им первоначально было подано заявление на сумму меньше расчетного объема средств и после получения решения </a:t>
            </a:r>
            <a:r>
              <a:rPr lang="ru-RU" sz="1200" dirty="0" smtClean="0">
                <a:solidFill>
                  <a:srgbClr val="002060"/>
                </a:solidFill>
              </a:rPr>
              <a:t>о </a:t>
            </a:r>
            <a:r>
              <a:rPr lang="ru-RU" sz="1200" dirty="0">
                <a:solidFill>
                  <a:srgbClr val="002060"/>
                </a:solidFill>
              </a:rPr>
              <a:t>финансовом обеспечении </a:t>
            </a:r>
            <a:r>
              <a:rPr lang="ru-RU" sz="1200" dirty="0" err="1" smtClean="0">
                <a:solidFill>
                  <a:srgbClr val="002060"/>
                </a:solidFill>
              </a:rPr>
              <a:t>редупредительных</a:t>
            </a:r>
            <a:r>
              <a:rPr lang="ru-RU" sz="1200" dirty="0" smtClean="0">
                <a:solidFill>
                  <a:srgbClr val="002060"/>
                </a:solidFill>
              </a:rPr>
              <a:t> </a:t>
            </a:r>
            <a:r>
              <a:rPr lang="ru-RU" sz="1200" dirty="0">
                <a:solidFill>
                  <a:srgbClr val="002060"/>
                </a:solidFill>
              </a:rPr>
              <a:t>мер, </a:t>
            </a:r>
            <a:r>
              <a:rPr lang="ru-RU" sz="1200" b="1" u="sng" dirty="0">
                <a:solidFill>
                  <a:srgbClr val="002060"/>
                </a:solidFill>
              </a:rPr>
              <a:t>обратиться до 1 </a:t>
            </a:r>
            <a:r>
              <a:rPr lang="ru-RU" sz="1200" b="1" u="sng" dirty="0" smtClean="0">
                <a:solidFill>
                  <a:srgbClr val="002060"/>
                </a:solidFill>
              </a:rPr>
              <a:t>сентября </a:t>
            </a:r>
            <a:r>
              <a:rPr lang="ru-RU" sz="1200" b="1" u="sng" dirty="0">
                <a:solidFill>
                  <a:srgbClr val="002060"/>
                </a:solidFill>
              </a:rPr>
              <a:t>текущего календарного года </a:t>
            </a:r>
            <a:r>
              <a:rPr lang="ru-RU" sz="1200" b="1" u="sng" dirty="0" smtClean="0">
                <a:solidFill>
                  <a:srgbClr val="002060"/>
                </a:solidFill>
              </a:rPr>
              <a:t>с </a:t>
            </a:r>
            <a:r>
              <a:rPr lang="ru-RU" sz="1200" b="1" u="sng" dirty="0">
                <a:solidFill>
                  <a:srgbClr val="002060"/>
                </a:solidFill>
              </a:rPr>
              <a:t>заявлением и планом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826484" y="2108096"/>
            <a:ext cx="4072235" cy="1246495"/>
          </a:xfrm>
          <a:prstGeom prst="rect">
            <a:avLst/>
          </a:prstGeom>
          <a:ln w="63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ru-RU" sz="1250" u="sng" dirty="0">
                <a:solidFill>
                  <a:srgbClr val="002060"/>
                </a:solidFill>
              </a:rPr>
              <a:t>Страхователь вправе самостоятельно принимать решение о внесении изменений в план финансового обеспечения в пределах разрешенной суммы </a:t>
            </a:r>
            <a:r>
              <a:rPr lang="ru-RU" sz="1250" dirty="0">
                <a:solidFill>
                  <a:srgbClr val="002060"/>
                </a:solidFill>
              </a:rPr>
              <a:t>финансового обеспечения, при этом повторное направление заявления и плана </a:t>
            </a:r>
            <a:r>
              <a:rPr lang="ru-RU" sz="1250" dirty="0" smtClean="0">
                <a:solidFill>
                  <a:srgbClr val="002060"/>
                </a:solidFill>
              </a:rPr>
              <a:t>в </a:t>
            </a:r>
            <a:r>
              <a:rPr lang="ru-RU" sz="1250" dirty="0">
                <a:solidFill>
                  <a:srgbClr val="002060"/>
                </a:solidFill>
              </a:rPr>
              <a:t>отделение СФР не требуется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5547840" y="4639579"/>
            <a:ext cx="1337990" cy="420891"/>
          </a:xfrm>
          <a:prstGeom prst="down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0547497" y="6378589"/>
            <a:ext cx="1508051" cy="365125"/>
          </a:xfrm>
        </p:spPr>
        <p:txBody>
          <a:bodyPr/>
          <a:lstStyle/>
          <a:p>
            <a:fld id="{E09FB818-4D48-4F75-87E0-AAC52F63CD28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800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1046202" y="3588969"/>
            <a:ext cx="10928004" cy="1110723"/>
            <a:chOff x="3506691" y="4455315"/>
            <a:chExt cx="3025431" cy="963351"/>
          </a:xfrm>
          <a:solidFill>
            <a:schemeClr val="bg1"/>
          </a:solidFill>
        </p:grpSpPr>
        <p:sp>
          <p:nvSpPr>
            <p:cNvPr id="12" name="Нашивка 11"/>
            <p:cNvSpPr/>
            <p:nvPr/>
          </p:nvSpPr>
          <p:spPr>
            <a:xfrm>
              <a:off x="3506691" y="4455315"/>
              <a:ext cx="3025431" cy="963351"/>
            </a:xfrm>
            <a:prstGeom prst="chevron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Нашивка 4"/>
            <p:cNvSpPr/>
            <p:nvPr/>
          </p:nvSpPr>
          <p:spPr>
            <a:xfrm>
              <a:off x="3988367" y="4455315"/>
              <a:ext cx="2062080" cy="96335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0025" tIns="66675" rIns="66675" bIns="66675" numCol="1" spcCol="1270" anchor="ctr" anchorCtr="0">
              <a:noAutofit/>
            </a:bodyPr>
            <a:lstStyle/>
            <a:p>
              <a:pPr lvl="0"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000" kern="120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7831917" y="3638531"/>
            <a:ext cx="3789984" cy="963351"/>
            <a:chOff x="3506691" y="4455315"/>
            <a:chExt cx="3025431" cy="963351"/>
          </a:xfrm>
          <a:solidFill>
            <a:schemeClr val="bg1"/>
          </a:solidFill>
        </p:grpSpPr>
        <p:sp>
          <p:nvSpPr>
            <p:cNvPr id="16" name="Нашивка 15"/>
            <p:cNvSpPr/>
            <p:nvPr/>
          </p:nvSpPr>
          <p:spPr>
            <a:xfrm>
              <a:off x="3506691" y="4455315"/>
              <a:ext cx="3025431" cy="963351"/>
            </a:xfrm>
            <a:prstGeom prst="chevron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Нашивка 4"/>
            <p:cNvSpPr/>
            <p:nvPr/>
          </p:nvSpPr>
          <p:spPr>
            <a:xfrm>
              <a:off x="3988367" y="4455315"/>
              <a:ext cx="2062080" cy="96335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0025" tIns="66675" rIns="66675" bIns="66675" numCol="1" spcCol="1270" anchor="ctr" anchorCtr="0">
              <a:noAutofit/>
            </a:bodyPr>
            <a:lstStyle/>
            <a:p>
              <a:pPr lvl="0" algn="ctr" defTabSz="2222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000" kern="120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7103851" y="3209606"/>
            <a:ext cx="2433552" cy="1291680"/>
            <a:chOff x="-1277263" y="1987423"/>
            <a:chExt cx="3621946" cy="1291680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397495" y="1987423"/>
              <a:ext cx="1947188" cy="46262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Прямоугольник 23"/>
            <p:cNvSpPr/>
            <p:nvPr/>
          </p:nvSpPr>
          <p:spPr>
            <a:xfrm>
              <a:off x="-1277263" y="2816474"/>
              <a:ext cx="1947188" cy="4626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568" tIns="99568" rIns="99568" bIns="99568" numCol="1" spcCol="1270" anchor="b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350" kern="1200" dirty="0"/>
            </a:p>
          </p:txBody>
        </p:sp>
      </p:grpSp>
      <p:sp>
        <p:nvSpPr>
          <p:cNvPr id="60" name="Прямоугольник 59"/>
          <p:cNvSpPr/>
          <p:nvPr/>
        </p:nvSpPr>
        <p:spPr>
          <a:xfrm>
            <a:off x="5174913" y="3705088"/>
            <a:ext cx="2583087" cy="89679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568" tIns="99568" rIns="99568" bIns="99568" numCol="1" spcCol="1270" anchor="b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350" b="1" dirty="0" smtClean="0">
                <a:solidFill>
                  <a:schemeClr val="bg1"/>
                </a:solidFill>
              </a:rPr>
              <a:t>Решение о возмещении расходов и перечислении средств принимается в </a:t>
            </a:r>
            <a:r>
              <a:rPr lang="ru-RU" sz="1350" b="1" dirty="0">
                <a:solidFill>
                  <a:schemeClr val="bg1"/>
                </a:solidFill>
              </a:rPr>
              <a:t>течение </a:t>
            </a:r>
            <a:r>
              <a:rPr lang="ru-RU" sz="1350" b="1" u="sng" dirty="0">
                <a:solidFill>
                  <a:schemeClr val="bg1"/>
                </a:solidFill>
              </a:rPr>
              <a:t>15 </a:t>
            </a:r>
            <a:r>
              <a:rPr lang="ru-RU" sz="1350" b="1" u="sng" dirty="0" smtClean="0">
                <a:solidFill>
                  <a:schemeClr val="bg1"/>
                </a:solidFill>
              </a:rPr>
              <a:t>рабочих </a:t>
            </a:r>
            <a:r>
              <a:rPr lang="ru-RU" sz="1350" b="1" u="sng" dirty="0">
                <a:solidFill>
                  <a:schemeClr val="bg1"/>
                </a:solidFill>
              </a:rPr>
              <a:t>дней</a:t>
            </a:r>
          </a:p>
        </p:txBody>
      </p:sp>
      <p:sp>
        <p:nvSpPr>
          <p:cNvPr id="62" name="Заголовок 3"/>
          <p:cNvSpPr txBox="1">
            <a:spLocks/>
          </p:cNvSpPr>
          <p:nvPr/>
        </p:nvSpPr>
        <p:spPr>
          <a:xfrm>
            <a:off x="724618" y="1"/>
            <a:ext cx="11467381" cy="76111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Основания для отказа в финансовом обеспечении  предупредительных  мер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80" name="object 3">
            <a:extLst>
              <a:ext uri="{FF2B5EF4-FFF2-40B4-BE49-F238E27FC236}">
                <a16:creationId xmlns="" xmlns:a16="http://schemas.microsoft.com/office/drawing/2014/main" id="{819F3872-8C93-764C-B639-237405654395}"/>
              </a:ext>
            </a:extLst>
          </p:cNvPr>
          <p:cNvSpPr/>
          <p:nvPr/>
        </p:nvSpPr>
        <p:spPr>
          <a:xfrm>
            <a:off x="1" y="0"/>
            <a:ext cx="857781" cy="6858000"/>
          </a:xfrm>
          <a:custGeom>
            <a:avLst/>
            <a:gdLst/>
            <a:ahLst/>
            <a:cxnLst/>
            <a:rect l="l" t="t" r="r" b="b"/>
            <a:pathLst>
              <a:path w="3034665" h="8856345">
                <a:moveTo>
                  <a:pt x="2310396" y="0"/>
                </a:moveTo>
                <a:lnTo>
                  <a:pt x="0" y="0"/>
                </a:lnTo>
                <a:lnTo>
                  <a:pt x="0" y="8856002"/>
                </a:lnTo>
                <a:lnTo>
                  <a:pt x="3034550" y="8856002"/>
                </a:lnTo>
                <a:lnTo>
                  <a:pt x="3007347" y="8795408"/>
                </a:lnTo>
                <a:lnTo>
                  <a:pt x="2980688" y="8735033"/>
                </a:lnTo>
                <a:lnTo>
                  <a:pt x="2954568" y="8674876"/>
                </a:lnTo>
                <a:lnTo>
                  <a:pt x="2928983" y="8614936"/>
                </a:lnTo>
                <a:lnTo>
                  <a:pt x="2903927" y="8555211"/>
                </a:lnTo>
                <a:lnTo>
                  <a:pt x="2879397" y="8495701"/>
                </a:lnTo>
                <a:lnTo>
                  <a:pt x="2855387" y="8436404"/>
                </a:lnTo>
                <a:lnTo>
                  <a:pt x="2831893" y="8377321"/>
                </a:lnTo>
                <a:lnTo>
                  <a:pt x="2808910" y="8318448"/>
                </a:lnTo>
                <a:lnTo>
                  <a:pt x="2786434" y="8259787"/>
                </a:lnTo>
                <a:lnTo>
                  <a:pt x="2764459" y="8201335"/>
                </a:lnTo>
                <a:lnTo>
                  <a:pt x="2742981" y="8143091"/>
                </a:lnTo>
                <a:lnTo>
                  <a:pt x="2721995" y="8085055"/>
                </a:lnTo>
                <a:lnTo>
                  <a:pt x="2701497" y="8027225"/>
                </a:lnTo>
                <a:lnTo>
                  <a:pt x="2681481" y="7969600"/>
                </a:lnTo>
                <a:lnTo>
                  <a:pt x="2661944" y="7912180"/>
                </a:lnTo>
                <a:lnTo>
                  <a:pt x="2642880" y="7854963"/>
                </a:lnTo>
                <a:lnTo>
                  <a:pt x="2624285" y="7797949"/>
                </a:lnTo>
                <a:lnTo>
                  <a:pt x="2606154" y="7741136"/>
                </a:lnTo>
                <a:lnTo>
                  <a:pt x="2588482" y="7684523"/>
                </a:lnTo>
                <a:lnTo>
                  <a:pt x="2571264" y="7628109"/>
                </a:lnTo>
                <a:lnTo>
                  <a:pt x="2554497" y="7571894"/>
                </a:lnTo>
                <a:lnTo>
                  <a:pt x="2538174" y="7515875"/>
                </a:lnTo>
                <a:lnTo>
                  <a:pt x="2522292" y="7460053"/>
                </a:lnTo>
                <a:lnTo>
                  <a:pt x="2506846" y="7404426"/>
                </a:lnTo>
                <a:lnTo>
                  <a:pt x="2491831" y="7348993"/>
                </a:lnTo>
                <a:lnTo>
                  <a:pt x="2477242" y="7293752"/>
                </a:lnTo>
                <a:lnTo>
                  <a:pt x="2463075" y="7238704"/>
                </a:lnTo>
                <a:lnTo>
                  <a:pt x="2449325" y="7183847"/>
                </a:lnTo>
                <a:lnTo>
                  <a:pt x="2435986" y="7129180"/>
                </a:lnTo>
                <a:lnTo>
                  <a:pt x="2423056" y="7074702"/>
                </a:lnTo>
                <a:lnTo>
                  <a:pt x="2410528" y="7020411"/>
                </a:lnTo>
                <a:lnTo>
                  <a:pt x="2398398" y="6966308"/>
                </a:lnTo>
                <a:lnTo>
                  <a:pt x="2386662" y="6912390"/>
                </a:lnTo>
                <a:lnTo>
                  <a:pt x="2375314" y="6858657"/>
                </a:lnTo>
                <a:lnTo>
                  <a:pt x="2364350" y="6805108"/>
                </a:lnTo>
                <a:lnTo>
                  <a:pt x="2353765" y="6751741"/>
                </a:lnTo>
                <a:lnTo>
                  <a:pt x="2343555" y="6698557"/>
                </a:lnTo>
                <a:lnTo>
                  <a:pt x="2333715" y="6645553"/>
                </a:lnTo>
                <a:lnTo>
                  <a:pt x="2324240" y="6592728"/>
                </a:lnTo>
                <a:lnTo>
                  <a:pt x="2315125" y="6540082"/>
                </a:lnTo>
                <a:lnTo>
                  <a:pt x="2306366" y="6487614"/>
                </a:lnTo>
                <a:lnTo>
                  <a:pt x="2297958" y="6435322"/>
                </a:lnTo>
                <a:lnTo>
                  <a:pt x="2289897" y="6383206"/>
                </a:lnTo>
                <a:lnTo>
                  <a:pt x="2282176" y="6331265"/>
                </a:lnTo>
                <a:lnTo>
                  <a:pt x="2274793" y="6279496"/>
                </a:lnTo>
                <a:lnTo>
                  <a:pt x="2267742" y="6227900"/>
                </a:lnTo>
                <a:lnTo>
                  <a:pt x="2261018" y="6176476"/>
                </a:lnTo>
                <a:lnTo>
                  <a:pt x="2254617" y="6125222"/>
                </a:lnTo>
                <a:lnTo>
                  <a:pt x="2248535" y="6074137"/>
                </a:lnTo>
                <a:lnTo>
                  <a:pt x="2242765" y="6023221"/>
                </a:lnTo>
                <a:lnTo>
                  <a:pt x="2237304" y="5972472"/>
                </a:lnTo>
                <a:lnTo>
                  <a:pt x="2232147" y="5921889"/>
                </a:lnTo>
                <a:lnTo>
                  <a:pt x="2227289" y="5871471"/>
                </a:lnTo>
                <a:lnTo>
                  <a:pt x="2222726" y="5821218"/>
                </a:lnTo>
                <a:lnTo>
                  <a:pt x="2218453" y="5771128"/>
                </a:lnTo>
                <a:lnTo>
                  <a:pt x="2214464" y="5721200"/>
                </a:lnTo>
                <a:lnTo>
                  <a:pt x="2210756" y="5671433"/>
                </a:lnTo>
                <a:lnTo>
                  <a:pt x="2207324" y="5621826"/>
                </a:lnTo>
                <a:lnTo>
                  <a:pt x="2204162" y="5572378"/>
                </a:lnTo>
                <a:lnTo>
                  <a:pt x="2198633" y="5473955"/>
                </a:lnTo>
                <a:lnTo>
                  <a:pt x="2194132" y="5376156"/>
                </a:lnTo>
                <a:lnTo>
                  <a:pt x="2190620" y="5278972"/>
                </a:lnTo>
                <a:lnTo>
                  <a:pt x="2188061" y="5182396"/>
                </a:lnTo>
                <a:lnTo>
                  <a:pt x="2186415" y="5086419"/>
                </a:lnTo>
                <a:lnTo>
                  <a:pt x="2185647" y="4991033"/>
                </a:lnTo>
                <a:lnTo>
                  <a:pt x="2185717" y="4896229"/>
                </a:lnTo>
                <a:lnTo>
                  <a:pt x="2186589" y="4802000"/>
                </a:lnTo>
                <a:lnTo>
                  <a:pt x="2188224" y="4708337"/>
                </a:lnTo>
                <a:lnTo>
                  <a:pt x="2190586" y="4615231"/>
                </a:lnTo>
                <a:lnTo>
                  <a:pt x="2193636" y="4522676"/>
                </a:lnTo>
                <a:lnTo>
                  <a:pt x="2197336" y="4430662"/>
                </a:lnTo>
                <a:lnTo>
                  <a:pt x="2201650" y="4339181"/>
                </a:lnTo>
                <a:lnTo>
                  <a:pt x="2206539" y="4248225"/>
                </a:lnTo>
                <a:lnTo>
                  <a:pt x="2211966" y="4157785"/>
                </a:lnTo>
                <a:lnTo>
                  <a:pt x="2221032" y="4023077"/>
                </a:lnTo>
                <a:lnTo>
                  <a:pt x="2231096" y="3889485"/>
                </a:lnTo>
                <a:lnTo>
                  <a:pt x="2242031" y="3756981"/>
                </a:lnTo>
                <a:lnTo>
                  <a:pt x="2257746" y="3581954"/>
                </a:lnTo>
                <a:lnTo>
                  <a:pt x="2278790" y="3365722"/>
                </a:lnTo>
                <a:lnTo>
                  <a:pt x="2367152" y="2526647"/>
                </a:lnTo>
                <a:lnTo>
                  <a:pt x="2387346" y="2322699"/>
                </a:lnTo>
                <a:lnTo>
                  <a:pt x="2402135" y="2161037"/>
                </a:lnTo>
                <a:lnTo>
                  <a:pt x="2412234" y="2040621"/>
                </a:lnTo>
                <a:lnTo>
                  <a:pt x="2421338" y="1920885"/>
                </a:lnTo>
                <a:lnTo>
                  <a:pt x="2426794" y="1841425"/>
                </a:lnTo>
                <a:lnTo>
                  <a:pt x="2431713" y="1762248"/>
                </a:lnTo>
                <a:lnTo>
                  <a:pt x="2436059" y="1683344"/>
                </a:lnTo>
                <a:lnTo>
                  <a:pt x="2439795" y="1604705"/>
                </a:lnTo>
                <a:lnTo>
                  <a:pt x="2442881" y="1526323"/>
                </a:lnTo>
                <a:lnTo>
                  <a:pt x="2445282" y="1448191"/>
                </a:lnTo>
                <a:lnTo>
                  <a:pt x="2446958" y="1370298"/>
                </a:lnTo>
                <a:lnTo>
                  <a:pt x="2447873" y="1292639"/>
                </a:lnTo>
                <a:lnTo>
                  <a:pt x="2447988" y="1215203"/>
                </a:lnTo>
                <a:lnTo>
                  <a:pt x="2447266" y="1137984"/>
                </a:lnTo>
                <a:lnTo>
                  <a:pt x="2445670" y="1060972"/>
                </a:lnTo>
                <a:lnTo>
                  <a:pt x="2443162" y="984160"/>
                </a:lnTo>
                <a:lnTo>
                  <a:pt x="2439703" y="907538"/>
                </a:lnTo>
                <a:lnTo>
                  <a:pt x="2435257" y="831100"/>
                </a:lnTo>
                <a:lnTo>
                  <a:pt x="2432652" y="792947"/>
                </a:lnTo>
                <a:lnTo>
                  <a:pt x="2429786" y="754837"/>
                </a:lnTo>
                <a:lnTo>
                  <a:pt x="2426654" y="716768"/>
                </a:lnTo>
                <a:lnTo>
                  <a:pt x="2423252" y="678740"/>
                </a:lnTo>
                <a:lnTo>
                  <a:pt x="2419574" y="640751"/>
                </a:lnTo>
                <a:lnTo>
                  <a:pt x="2415617" y="602801"/>
                </a:lnTo>
                <a:lnTo>
                  <a:pt x="2411375" y="564888"/>
                </a:lnTo>
                <a:lnTo>
                  <a:pt x="2406843" y="527012"/>
                </a:lnTo>
                <a:lnTo>
                  <a:pt x="2402018" y="489172"/>
                </a:lnTo>
                <a:lnTo>
                  <a:pt x="2396894" y="451365"/>
                </a:lnTo>
                <a:lnTo>
                  <a:pt x="2391467" y="413592"/>
                </a:lnTo>
                <a:lnTo>
                  <a:pt x="2385732" y="375852"/>
                </a:lnTo>
                <a:lnTo>
                  <a:pt x="2379683" y="338143"/>
                </a:lnTo>
                <a:lnTo>
                  <a:pt x="2373318" y="300464"/>
                </a:lnTo>
                <a:lnTo>
                  <a:pt x="2366630" y="262814"/>
                </a:lnTo>
                <a:lnTo>
                  <a:pt x="2359615" y="225193"/>
                </a:lnTo>
                <a:lnTo>
                  <a:pt x="2352268" y="187599"/>
                </a:lnTo>
                <a:lnTo>
                  <a:pt x="2344585" y="150031"/>
                </a:lnTo>
                <a:lnTo>
                  <a:pt x="2336562" y="112488"/>
                </a:lnTo>
                <a:lnTo>
                  <a:pt x="2328192" y="74969"/>
                </a:lnTo>
                <a:lnTo>
                  <a:pt x="2319472" y="37473"/>
                </a:lnTo>
                <a:lnTo>
                  <a:pt x="2310396" y="0"/>
                </a:lnTo>
                <a:close/>
              </a:path>
            </a:pathLst>
          </a:custGeom>
          <a:solidFill>
            <a:srgbClr val="CCDDE7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lIns="0" tIns="0" rIns="0" bIns="0" rtlCol="0"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endParaRPr sz="1350"/>
          </a:p>
        </p:txBody>
      </p:sp>
      <p:pic>
        <p:nvPicPr>
          <p:cNvPr id="95" name="object 4">
            <a:extLst>
              <a:ext uri="{FF2B5EF4-FFF2-40B4-BE49-F238E27FC236}">
                <a16:creationId xmlns="" xmlns:a16="http://schemas.microsoft.com/office/drawing/2014/main" id="{727F49BB-7DF1-9447-A753-D8716D7627C5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7536" y="-19772"/>
            <a:ext cx="416557" cy="6877772"/>
          </a:xfrm>
          <a:prstGeom prst="rect">
            <a:avLst/>
          </a:prstGeom>
        </p:spPr>
      </p:pic>
      <p:grpSp>
        <p:nvGrpSpPr>
          <p:cNvPr id="96" name="Shape 336"/>
          <p:cNvGrpSpPr/>
          <p:nvPr/>
        </p:nvGrpSpPr>
        <p:grpSpPr>
          <a:xfrm>
            <a:off x="79582" y="133812"/>
            <a:ext cx="549372" cy="709168"/>
            <a:chOff x="0" y="0"/>
            <a:chExt cx="638291" cy="693109"/>
          </a:xfrm>
        </p:grpSpPr>
        <p:pic>
          <p:nvPicPr>
            <p:cNvPr id="97" name="Shape 338"/>
            <p:cNvPicPr/>
            <p:nvPr/>
          </p:nvPicPr>
          <p:blipFill>
            <a:blip r:embed="rId4"/>
            <a:stretch/>
          </p:blipFill>
          <p:spPr>
            <a:xfrm>
              <a:off x="1552" y="562392"/>
              <a:ext cx="113960" cy="50701"/>
            </a:xfrm>
            <a:prstGeom prst="rect">
              <a:avLst/>
            </a:prstGeom>
          </p:spPr>
        </p:pic>
        <p:pic>
          <p:nvPicPr>
            <p:cNvPr id="98" name="Shape 340"/>
            <p:cNvPicPr/>
            <p:nvPr/>
          </p:nvPicPr>
          <p:blipFill>
            <a:blip r:embed="rId5"/>
            <a:stretch/>
          </p:blipFill>
          <p:spPr>
            <a:xfrm>
              <a:off x="130978" y="562961"/>
              <a:ext cx="238101" cy="57971"/>
            </a:xfrm>
            <a:prstGeom prst="rect">
              <a:avLst/>
            </a:prstGeom>
          </p:spPr>
        </p:pic>
        <p:sp>
          <p:nvSpPr>
            <p:cNvPr id="99" name="Shape 341"/>
            <p:cNvSpPr/>
            <p:nvPr/>
          </p:nvSpPr>
          <p:spPr>
            <a:xfrm>
              <a:off x="388859" y="562959"/>
              <a:ext cx="43436" cy="49924"/>
            </a:xfrm>
            <a:custGeom>
              <a:avLst/>
              <a:gdLst>
                <a:gd name="OXMLTextRectL" fmla="val 0"/>
                <a:gd name="OXMLTextRectT" fmla="val 0"/>
                <a:gd name="OXMLTextRectR" fmla="val w"/>
                <a:gd name="OXMLTextRectB" fmla="val h"/>
                <a:gd name="COTextRectL" fmla="*/ OXMLTextRectL 1 w"/>
                <a:gd name="COTextRectT" fmla="*/ OXMLTextRectT 1 h"/>
                <a:gd name="COTextRectR" fmla="*/ OXMLTextRectR 1 w"/>
                <a:gd name="COTextRectB" fmla="*/ OXMLTextRectB 1 h"/>
                <a:gd name="ODFLeft" fmla="val 0"/>
                <a:gd name="ODFTop" fmla="val 0"/>
                <a:gd name="ODFRight" fmla="val 62230"/>
                <a:gd name="ODFBottom" fmla="val 77469"/>
                <a:gd name="ODFWidth" fmla="val 62230"/>
                <a:gd name="ODFHeight" fmla="val 77469"/>
              </a:gdLst>
              <a:ahLst/>
              <a:cxnLst/>
              <a:rect l="OXMLTextRectL" t="OXMLTextRectT" r="OXMLTextRectR" b="OXMLTextRectB"/>
              <a:pathLst>
                <a:path w="62230" h="77469">
                  <a:moveTo>
                    <a:pt x="10883" y="0"/>
                  </a:moveTo>
                  <a:lnTo>
                    <a:pt x="0" y="0"/>
                  </a:lnTo>
                  <a:lnTo>
                    <a:pt x="0" y="76923"/>
                  </a:lnTo>
                  <a:lnTo>
                    <a:pt x="31750" y="76923"/>
                  </a:lnTo>
                  <a:lnTo>
                    <a:pt x="44600" y="75284"/>
                  </a:lnTo>
                  <a:lnTo>
                    <a:pt x="54124" y="70399"/>
                  </a:lnTo>
                  <a:lnTo>
                    <a:pt x="55698" y="68249"/>
                  </a:lnTo>
                  <a:lnTo>
                    <a:pt x="10883" y="68249"/>
                  </a:lnTo>
                  <a:lnTo>
                    <a:pt x="10883" y="35483"/>
                  </a:lnTo>
                  <a:lnTo>
                    <a:pt x="56574" y="35483"/>
                  </a:lnTo>
                  <a:lnTo>
                    <a:pt x="54738" y="32935"/>
                  </a:lnTo>
                  <a:lnTo>
                    <a:pt x="45848" y="28348"/>
                  </a:lnTo>
                  <a:lnTo>
                    <a:pt x="33731" y="26809"/>
                  </a:lnTo>
                  <a:lnTo>
                    <a:pt x="10883" y="26809"/>
                  </a:lnTo>
                  <a:lnTo>
                    <a:pt x="10883" y="0"/>
                  </a:lnTo>
                  <a:close/>
                </a:path>
                <a:path w="62230" h="77469">
                  <a:moveTo>
                    <a:pt x="56574" y="35483"/>
                  </a:moveTo>
                  <a:lnTo>
                    <a:pt x="44170" y="35483"/>
                  </a:lnTo>
                  <a:lnTo>
                    <a:pt x="51079" y="40436"/>
                  </a:lnTo>
                  <a:lnTo>
                    <a:pt x="51079" y="51320"/>
                  </a:lnTo>
                  <a:lnTo>
                    <a:pt x="49782" y="58643"/>
                  </a:lnTo>
                  <a:lnTo>
                    <a:pt x="45972" y="63942"/>
                  </a:lnTo>
                  <a:lnTo>
                    <a:pt x="39769" y="67163"/>
                  </a:lnTo>
                  <a:lnTo>
                    <a:pt x="31292" y="68249"/>
                  </a:lnTo>
                  <a:lnTo>
                    <a:pt x="55698" y="68249"/>
                  </a:lnTo>
                  <a:lnTo>
                    <a:pt x="60042" y="62318"/>
                  </a:lnTo>
                  <a:lnTo>
                    <a:pt x="62077" y="51092"/>
                  </a:lnTo>
                  <a:lnTo>
                    <a:pt x="60211" y="40531"/>
                  </a:lnTo>
                  <a:lnTo>
                    <a:pt x="56574" y="35483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00" name="Shape 343"/>
            <p:cNvPicPr/>
            <p:nvPr/>
          </p:nvPicPr>
          <p:blipFill>
            <a:blip r:embed="rId6"/>
            <a:stretch/>
          </p:blipFill>
          <p:spPr>
            <a:xfrm>
              <a:off x="446584" y="562961"/>
              <a:ext cx="46175" cy="49564"/>
            </a:xfrm>
            <a:prstGeom prst="rect">
              <a:avLst/>
            </a:prstGeom>
          </p:spPr>
        </p:pic>
        <p:pic>
          <p:nvPicPr>
            <p:cNvPr id="101" name="Shape 345"/>
            <p:cNvPicPr/>
            <p:nvPr/>
          </p:nvPicPr>
          <p:blipFill>
            <a:blip r:embed="rId7"/>
            <a:stretch/>
          </p:blipFill>
          <p:spPr>
            <a:xfrm>
              <a:off x="512528" y="562959"/>
              <a:ext cx="59437" cy="49572"/>
            </a:xfrm>
            <a:prstGeom prst="rect">
              <a:avLst/>
            </a:prstGeom>
          </p:spPr>
        </p:pic>
        <p:sp>
          <p:nvSpPr>
            <p:cNvPr id="102" name="Shape 346"/>
            <p:cNvSpPr/>
            <p:nvPr/>
          </p:nvSpPr>
          <p:spPr>
            <a:xfrm>
              <a:off x="591751" y="562961"/>
              <a:ext cx="46539" cy="49924"/>
            </a:xfrm>
            <a:custGeom>
              <a:avLst/>
              <a:gdLst>
                <a:gd name="OXMLTextRectL" fmla="val 0"/>
                <a:gd name="OXMLTextRectT" fmla="val 0"/>
                <a:gd name="OXMLTextRectR" fmla="val w"/>
                <a:gd name="OXMLTextRectB" fmla="val h"/>
                <a:gd name="COTextRectL" fmla="*/ OXMLTextRectL 1 w"/>
                <a:gd name="COTextRectT" fmla="*/ OXMLTextRectT 1 h"/>
                <a:gd name="COTextRectR" fmla="*/ OXMLTextRectR 1 w"/>
                <a:gd name="COTextRectB" fmla="*/ OXMLTextRectB 1 h"/>
                <a:gd name="ODFLeft" fmla="val 0"/>
                <a:gd name="ODFTop" fmla="val 0"/>
                <a:gd name="ODFRight" fmla="val 66675"/>
                <a:gd name="ODFBottom" fmla="val 77469"/>
                <a:gd name="ODFWidth" fmla="val 66675"/>
                <a:gd name="ODFHeight" fmla="val 77469"/>
              </a:gdLst>
              <a:ahLst/>
              <a:cxnLst/>
              <a:rect l="OXMLTextRectL" t="OXMLTextRectT" r="OXMLTextRectR" b="OXMLTextRectB"/>
              <a:pathLst>
                <a:path w="66675" h="77469">
                  <a:moveTo>
                    <a:pt x="66471" y="0"/>
                  </a:moveTo>
                  <a:lnTo>
                    <a:pt x="56349" y="0"/>
                  </a:lnTo>
                  <a:lnTo>
                    <a:pt x="10871" y="59334"/>
                  </a:lnTo>
                  <a:lnTo>
                    <a:pt x="10871" y="0"/>
                  </a:lnTo>
                  <a:lnTo>
                    <a:pt x="0" y="0"/>
                  </a:lnTo>
                  <a:lnTo>
                    <a:pt x="0" y="76911"/>
                  </a:lnTo>
                  <a:lnTo>
                    <a:pt x="10096" y="76911"/>
                  </a:lnTo>
                  <a:lnTo>
                    <a:pt x="55689" y="17691"/>
                  </a:lnTo>
                  <a:lnTo>
                    <a:pt x="55689" y="76911"/>
                  </a:lnTo>
                  <a:lnTo>
                    <a:pt x="66471" y="76911"/>
                  </a:lnTo>
                  <a:lnTo>
                    <a:pt x="66471" y="0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03" name="Shape 348"/>
            <p:cNvPicPr/>
            <p:nvPr/>
          </p:nvPicPr>
          <p:blipFill>
            <a:blip r:embed="rId8"/>
            <a:stretch/>
          </p:blipFill>
          <p:spPr>
            <a:xfrm>
              <a:off x="0" y="634419"/>
              <a:ext cx="131611" cy="53247"/>
            </a:xfrm>
            <a:prstGeom prst="rect">
              <a:avLst/>
            </a:prstGeom>
          </p:spPr>
        </p:pic>
        <p:pic>
          <p:nvPicPr>
            <p:cNvPr id="104" name="Shape 350"/>
            <p:cNvPicPr/>
            <p:nvPr/>
          </p:nvPicPr>
          <p:blipFill>
            <a:blip r:embed="rId9"/>
            <a:stretch/>
          </p:blipFill>
          <p:spPr>
            <a:xfrm>
              <a:off x="147090" y="636252"/>
              <a:ext cx="114664" cy="56856"/>
            </a:xfrm>
            <a:prstGeom prst="rect">
              <a:avLst/>
            </a:prstGeom>
          </p:spPr>
        </p:pic>
        <p:pic>
          <p:nvPicPr>
            <p:cNvPr id="105" name="Shape 352"/>
            <p:cNvPicPr/>
            <p:nvPr/>
          </p:nvPicPr>
          <p:blipFill>
            <a:blip r:embed="rId10"/>
            <a:stretch/>
          </p:blipFill>
          <p:spPr>
            <a:xfrm>
              <a:off x="295090" y="635694"/>
              <a:ext cx="222864" cy="50693"/>
            </a:xfrm>
            <a:prstGeom prst="rect">
              <a:avLst/>
            </a:prstGeom>
          </p:spPr>
        </p:pic>
        <p:pic>
          <p:nvPicPr>
            <p:cNvPr id="106" name="Shape 354"/>
            <p:cNvPicPr/>
            <p:nvPr/>
          </p:nvPicPr>
          <p:blipFill>
            <a:blip r:embed="rId11"/>
            <a:stretch/>
          </p:blipFill>
          <p:spPr>
            <a:xfrm>
              <a:off x="531607" y="636254"/>
              <a:ext cx="46397" cy="49564"/>
            </a:xfrm>
            <a:prstGeom prst="rect">
              <a:avLst/>
            </a:prstGeom>
          </p:spPr>
        </p:pic>
        <p:pic>
          <p:nvPicPr>
            <p:cNvPr id="107" name="Shape 356"/>
            <p:cNvPicPr/>
            <p:nvPr/>
          </p:nvPicPr>
          <p:blipFill>
            <a:blip r:embed="rId12"/>
            <a:stretch/>
          </p:blipFill>
          <p:spPr>
            <a:xfrm>
              <a:off x="591751" y="636254"/>
              <a:ext cx="46397" cy="49564"/>
            </a:xfrm>
            <a:prstGeom prst="rect">
              <a:avLst/>
            </a:prstGeom>
          </p:spPr>
        </p:pic>
        <p:sp>
          <p:nvSpPr>
            <p:cNvPr id="108" name="Shape 357"/>
            <p:cNvSpPr/>
            <p:nvPr/>
          </p:nvSpPr>
          <p:spPr>
            <a:xfrm>
              <a:off x="596399" y="548957"/>
              <a:ext cx="38118" cy="5319"/>
            </a:xfrm>
            <a:custGeom>
              <a:avLst/>
              <a:gdLst>
                <a:gd name="OXMLTextRectL" fmla="val 0"/>
                <a:gd name="OXMLTextRectT" fmla="val 0"/>
                <a:gd name="OXMLTextRectR" fmla="val w"/>
                <a:gd name="OXMLTextRectB" fmla="val h"/>
                <a:gd name="COTextRectL" fmla="*/ OXMLTextRectL 1 w"/>
                <a:gd name="COTextRectT" fmla="*/ OXMLTextRectT 1 h"/>
                <a:gd name="COTextRectR" fmla="*/ OXMLTextRectR 1 w"/>
                <a:gd name="COTextRectB" fmla="*/ OXMLTextRectB 1 h"/>
                <a:gd name="ODFLeft" fmla="val 0"/>
                <a:gd name="ODFTop" fmla="val 0"/>
                <a:gd name="ODFRight" fmla="val 54609"/>
                <a:gd name="ODFBottom" fmla="val 8255"/>
                <a:gd name="ODFWidth" fmla="val 54609"/>
                <a:gd name="ODFHeight" fmla="val 8255"/>
              </a:gdLst>
              <a:ahLst/>
              <a:cxnLst/>
              <a:rect l="OXMLTextRectL" t="OXMLTextRectT" r="OXMLTextRectR" b="OXMLTextRectB"/>
              <a:pathLst>
                <a:path w="54609" h="8255">
                  <a:moveTo>
                    <a:pt x="54533" y="0"/>
                  </a:moveTo>
                  <a:lnTo>
                    <a:pt x="0" y="0"/>
                  </a:lnTo>
                  <a:lnTo>
                    <a:pt x="0" y="8115"/>
                  </a:lnTo>
                  <a:lnTo>
                    <a:pt x="54533" y="8115"/>
                  </a:lnTo>
                  <a:lnTo>
                    <a:pt x="54533" y="0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09" name="Shape 359"/>
            <p:cNvPicPr/>
            <p:nvPr/>
          </p:nvPicPr>
          <p:blipFill>
            <a:blip r:embed="rId13"/>
            <a:stretch/>
          </p:blipFill>
          <p:spPr>
            <a:xfrm>
              <a:off x="6351" y="0"/>
              <a:ext cx="625305" cy="495693"/>
            </a:xfrm>
            <a:prstGeom prst="rect">
              <a:avLst/>
            </a:prstGeom>
          </p:spPr>
        </p:pic>
      </p:grpSp>
      <p:sp>
        <p:nvSpPr>
          <p:cNvPr id="115" name="Нашивка 4"/>
          <p:cNvSpPr/>
          <p:nvPr/>
        </p:nvSpPr>
        <p:spPr>
          <a:xfrm>
            <a:off x="5389927" y="633364"/>
            <a:ext cx="5083764" cy="1190106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00025" tIns="66675" rIns="66675" bIns="66675" numCol="1" spcCol="1270" anchor="ctr" anchorCtr="0">
            <a:noAutofit/>
          </a:bodyPr>
          <a:lstStyle/>
          <a:p>
            <a:pPr lvl="0" algn="ctr" defTabSz="2222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5000" kern="1200"/>
          </a:p>
        </p:txBody>
      </p:sp>
      <p:sp>
        <p:nvSpPr>
          <p:cNvPr id="64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0547497" y="6378589"/>
            <a:ext cx="1508051" cy="365125"/>
          </a:xfrm>
        </p:spPr>
        <p:txBody>
          <a:bodyPr/>
          <a:lstStyle/>
          <a:p>
            <a:fld id="{E09FB818-4D48-4F75-87E0-AAC52F63CD28}" type="slidenum">
              <a:rPr lang="ru-RU" smtClean="0"/>
              <a:t>7</a:t>
            </a:fld>
            <a:endParaRPr lang="ru-RU" dirty="0"/>
          </a:p>
        </p:txBody>
      </p:sp>
      <p:pic>
        <p:nvPicPr>
          <p:cNvPr id="58" name="Рисунок 57">
            <a:extLst>
              <a:ext uri="{FF2B5EF4-FFF2-40B4-BE49-F238E27FC236}">
                <a16:creationId xmlns="" xmlns:a16="http://schemas.microsoft.com/office/drawing/2014/main" id="{9AC3AB3B-0CBE-8C6E-EDEF-C2B1E832DCA5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377" y="4454338"/>
            <a:ext cx="4136783" cy="2353375"/>
          </a:xfrm>
          <a:prstGeom prst="rect">
            <a:avLst/>
          </a:prstGeom>
        </p:spPr>
      </p:pic>
      <p:sp>
        <p:nvSpPr>
          <p:cNvPr id="59" name="Скругленный прямоугольник 58"/>
          <p:cNvSpPr/>
          <p:nvPr/>
        </p:nvSpPr>
        <p:spPr>
          <a:xfrm>
            <a:off x="923851" y="835520"/>
            <a:ext cx="5068901" cy="23740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endParaRPr lang="ru-RU" sz="1600" b="1" u="sng" dirty="0" smtClean="0">
              <a:solidFill>
                <a:schemeClr val="tx1"/>
              </a:solidFill>
              <a:latin typeface="+mj-lt"/>
            </a:endParaRPr>
          </a:p>
          <a:p>
            <a:pPr lvl="0" algn="just"/>
            <a:endParaRPr lang="ru-RU" sz="1600" b="1" u="sng" dirty="0">
              <a:solidFill>
                <a:schemeClr val="tx1"/>
              </a:solidFill>
              <a:latin typeface="+mj-lt"/>
            </a:endParaRPr>
          </a:p>
          <a:p>
            <a:pPr lvl="0" algn="just"/>
            <a:endParaRPr lang="ru-RU" sz="1600" b="1" u="sng" dirty="0" smtClean="0">
              <a:solidFill>
                <a:schemeClr val="tx1"/>
              </a:solidFill>
            </a:endParaRPr>
          </a:p>
          <a:p>
            <a:pPr lvl="0" algn="just"/>
            <a:endParaRPr lang="ru-RU" sz="1600" b="1" u="sng" dirty="0">
              <a:solidFill>
                <a:schemeClr val="tx1"/>
              </a:solidFill>
            </a:endParaRPr>
          </a:p>
          <a:p>
            <a:pPr lvl="0" algn="ctr"/>
            <a:r>
              <a:rPr lang="ru-RU" sz="1400" b="1" u="sng" dirty="0" smtClean="0">
                <a:solidFill>
                  <a:schemeClr val="tx1"/>
                </a:solidFill>
                <a:latin typeface="+mj-lt"/>
              </a:rPr>
              <a:t>1 этап:  получение разрешения на финансовое обеспечение предупредительных мер:</a:t>
            </a:r>
          </a:p>
          <a:p>
            <a:pPr algn="just">
              <a:spcBef>
                <a:spcPts val="600"/>
              </a:spcBef>
            </a:pPr>
            <a:r>
              <a:rPr lang="ru-RU" sz="1400" b="1" dirty="0" smtClean="0">
                <a:solidFill>
                  <a:srgbClr val="FF0000"/>
                </a:solidFill>
                <a:latin typeface="+mj-lt"/>
              </a:rPr>
              <a:t>а</a:t>
            </a:r>
            <a:r>
              <a:rPr lang="ru-RU" sz="1400" b="1" dirty="0">
                <a:solidFill>
                  <a:srgbClr val="FF0000"/>
                </a:solidFill>
                <a:latin typeface="+mj-lt"/>
              </a:rPr>
              <a:t>) если на день подачи заявления у страхователя имеются непогашенные недоимка, задолженность по пеням и </a:t>
            </a:r>
            <a:r>
              <a:rPr lang="ru-RU" sz="1400" b="1" dirty="0" smtClean="0">
                <a:solidFill>
                  <a:srgbClr val="FF0000"/>
                </a:solidFill>
                <a:latin typeface="+mj-lt"/>
              </a:rPr>
              <a:t>штрафам;</a:t>
            </a:r>
          </a:p>
          <a:p>
            <a:pPr algn="just">
              <a:spcBef>
                <a:spcPts val="600"/>
              </a:spcBef>
            </a:pPr>
            <a:r>
              <a:rPr lang="ru-RU" sz="1400" b="1" dirty="0" smtClean="0">
                <a:solidFill>
                  <a:schemeClr val="tx1"/>
                </a:solidFill>
                <a:latin typeface="+mj-lt"/>
              </a:rPr>
              <a:t>б</a:t>
            </a:r>
            <a:r>
              <a:rPr lang="ru-RU" sz="1400" b="1" dirty="0">
                <a:solidFill>
                  <a:schemeClr val="tx1"/>
                </a:solidFill>
                <a:latin typeface="+mj-lt"/>
              </a:rPr>
              <a:t>) если предусмотренные бюджетом СФР средства на финансовое обеспечение предупредительных мер на текущий финансовый год полностью </a:t>
            </a:r>
            <a:r>
              <a:rPr lang="ru-RU" sz="1400" b="1" dirty="0" smtClean="0">
                <a:solidFill>
                  <a:schemeClr val="tx1"/>
                </a:solidFill>
                <a:latin typeface="+mj-lt"/>
              </a:rPr>
              <a:t>распределены.</a:t>
            </a:r>
            <a:endParaRPr lang="ru-RU" sz="1400" b="1" dirty="0">
              <a:solidFill>
                <a:schemeClr val="tx1"/>
              </a:solidFill>
              <a:latin typeface="+mj-lt"/>
            </a:endParaRPr>
          </a:p>
          <a:p>
            <a:pPr algn="just"/>
            <a:endParaRPr lang="ru-RU" sz="1400" b="1" dirty="0">
              <a:solidFill>
                <a:schemeClr val="tx1"/>
              </a:solidFill>
              <a:latin typeface="+mj-lt"/>
            </a:endParaRPr>
          </a:p>
          <a:p>
            <a:pPr lvl="0" algn="just"/>
            <a:endParaRPr lang="ru-RU" sz="1400" b="1" dirty="0">
              <a:solidFill>
                <a:schemeClr val="tx1"/>
              </a:solidFill>
            </a:endParaRPr>
          </a:p>
          <a:p>
            <a:pPr lvl="0" algn="just"/>
            <a:endParaRPr lang="ru-RU" sz="1600" b="1" dirty="0" smtClean="0">
              <a:solidFill>
                <a:schemeClr val="tx1"/>
              </a:solidFill>
              <a:latin typeface="+mj-lt"/>
            </a:endParaRPr>
          </a:p>
          <a:p>
            <a:pPr lvl="0" algn="just"/>
            <a:endParaRPr lang="ru-RU" sz="1600" b="1" dirty="0">
              <a:solidFill>
                <a:schemeClr val="tx1"/>
              </a:solidFill>
              <a:latin typeface="+mj-lt"/>
            </a:endParaRPr>
          </a:p>
          <a:p>
            <a:pPr lvl="0" algn="just"/>
            <a:endParaRPr lang="ru-RU" sz="16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6696075" y="835521"/>
            <a:ext cx="5282061" cy="23740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/>
            <a:r>
              <a:rPr lang="ru-RU" sz="1400" b="1" u="sng" dirty="0" smtClean="0">
                <a:solidFill>
                  <a:schemeClr val="tx1"/>
                </a:solidFill>
                <a:latin typeface="+mj-lt"/>
              </a:rPr>
              <a:t>2 этап:  возмещение расходов на финансовое обеспечение предупредительных мер:</a:t>
            </a:r>
          </a:p>
          <a:p>
            <a:pPr lvl="0" algn="just">
              <a:spcBef>
                <a:spcPts val="600"/>
              </a:spcBef>
            </a:pPr>
            <a:r>
              <a:rPr lang="ru-RU" sz="1400" b="1" dirty="0" smtClean="0">
                <a:solidFill>
                  <a:schemeClr val="tx1"/>
                </a:solidFill>
                <a:latin typeface="+mj-lt"/>
              </a:rPr>
              <a:t>а) представленные страхователем документы содержат недостоверную информацию;</a:t>
            </a:r>
          </a:p>
          <a:p>
            <a:pPr lvl="0" algn="just">
              <a:spcBef>
                <a:spcPts val="600"/>
              </a:spcBef>
            </a:pPr>
            <a:r>
              <a:rPr lang="ru-RU" sz="1400" b="1" dirty="0">
                <a:solidFill>
                  <a:schemeClr val="tx1"/>
                </a:solidFill>
                <a:latin typeface="+mj-lt"/>
              </a:rPr>
              <a:t>б) документы, представлены страхователем не в полном </a:t>
            </a:r>
            <a:r>
              <a:rPr lang="ru-RU" sz="1400" b="1" dirty="0" smtClean="0">
                <a:solidFill>
                  <a:schemeClr val="tx1"/>
                </a:solidFill>
                <a:latin typeface="+mj-lt"/>
              </a:rPr>
              <a:t>объеме.</a:t>
            </a:r>
          </a:p>
          <a:p>
            <a:pPr lvl="0" algn="just"/>
            <a:endParaRPr lang="ru-RU" sz="16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923851" y="3364578"/>
            <a:ext cx="11118624" cy="912317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Отказ </a:t>
            </a:r>
          </a:p>
          <a:p>
            <a:pPr algn="ctr"/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в финансовом обеспечении предупредительных мер /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в возмещении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расходов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на оплату предупредительных мер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endParaRPr lang="ru-RU" sz="1600" b="1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по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другим основаниям не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допускается 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ffectLst/>
              <a:latin typeface="+mj-lt"/>
            </a:endParaRP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969389" y="4454338"/>
            <a:ext cx="6664988" cy="224838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200" b="1" dirty="0" smtClean="0">
                <a:solidFill>
                  <a:schemeClr val="tx1"/>
                </a:solidFill>
                <a:latin typeface="+mj-lt"/>
              </a:rPr>
              <a:t>В 2024 году за финансовым обеспечением предупредительных мер в Отделение СФР по Нижегородской области обратилось </a:t>
            </a:r>
            <a:r>
              <a:rPr lang="ru-RU" sz="1200" b="1" dirty="0" smtClean="0">
                <a:solidFill>
                  <a:srgbClr val="FF0000"/>
                </a:solidFill>
                <a:latin typeface="+mj-lt"/>
              </a:rPr>
              <a:t>1727 </a:t>
            </a:r>
            <a:r>
              <a:rPr lang="ru-RU" sz="1200" b="1" dirty="0" smtClean="0">
                <a:solidFill>
                  <a:schemeClr val="tx1"/>
                </a:solidFill>
                <a:latin typeface="+mj-lt"/>
              </a:rPr>
              <a:t>страхователей.</a:t>
            </a:r>
          </a:p>
          <a:p>
            <a:pPr lvl="0" algn="just">
              <a:spcBef>
                <a:spcPts val="600"/>
              </a:spcBef>
              <a:spcAft>
                <a:spcPts val="600"/>
              </a:spcAft>
            </a:pPr>
            <a:r>
              <a:rPr lang="ru-RU" sz="1200" b="1" dirty="0" smtClean="0">
                <a:solidFill>
                  <a:schemeClr val="tx1"/>
                </a:solidFill>
                <a:latin typeface="+mj-lt"/>
              </a:rPr>
              <a:t>Получили отказы – 139 страхователей.</a:t>
            </a:r>
          </a:p>
          <a:p>
            <a:pPr lvl="0" algn="just"/>
            <a:r>
              <a:rPr lang="ru-RU" sz="1200" b="1" dirty="0" smtClean="0">
                <a:solidFill>
                  <a:schemeClr val="tx1"/>
                </a:solidFill>
                <a:latin typeface="+mj-lt"/>
              </a:rPr>
              <a:t>Окончательные отказы – </a:t>
            </a:r>
            <a:r>
              <a:rPr lang="ru-RU" sz="1200" b="1" dirty="0" smtClean="0">
                <a:solidFill>
                  <a:srgbClr val="FF0000"/>
                </a:solidFill>
                <a:latin typeface="+mj-lt"/>
              </a:rPr>
              <a:t>43</a:t>
            </a:r>
            <a:r>
              <a:rPr lang="ru-RU" sz="1200" b="1" dirty="0" smtClean="0">
                <a:solidFill>
                  <a:schemeClr val="tx1"/>
                </a:solidFill>
                <a:latin typeface="+mj-lt"/>
              </a:rPr>
              <a:t> страхователя, в том числе </a:t>
            </a:r>
          </a:p>
          <a:p>
            <a:pPr lvl="0" algn="just">
              <a:spcBef>
                <a:spcPts val="600"/>
              </a:spcBef>
              <a:spcAft>
                <a:spcPts val="600"/>
              </a:spcAft>
            </a:pPr>
            <a:r>
              <a:rPr lang="ru-RU" sz="1200" b="1" dirty="0" smtClean="0">
                <a:solidFill>
                  <a:schemeClr val="tx1"/>
                </a:solidFill>
              </a:rPr>
              <a:t>–</a:t>
            </a:r>
            <a:r>
              <a:rPr lang="ru-RU" sz="1200" b="1" dirty="0" smtClean="0">
                <a:solidFill>
                  <a:schemeClr val="tx1"/>
                </a:solidFill>
                <a:latin typeface="+mj-lt"/>
              </a:rPr>
              <a:t> по причине наличия задолженности – 28 страхователей (65%);</a:t>
            </a:r>
          </a:p>
          <a:p>
            <a:pPr lvl="0" algn="just"/>
            <a:r>
              <a:rPr lang="ru-RU" sz="1200" b="1" dirty="0" smtClean="0">
                <a:solidFill>
                  <a:schemeClr val="tx1"/>
                </a:solidFill>
              </a:rPr>
              <a:t>–</a:t>
            </a:r>
            <a:r>
              <a:rPr lang="ru-RU" sz="1200" b="1" dirty="0" smtClean="0">
                <a:solidFill>
                  <a:schemeClr val="tx1"/>
                </a:solidFill>
                <a:latin typeface="+mj-lt"/>
              </a:rPr>
              <a:t> по причине предоставления неполного комплекта документов </a:t>
            </a:r>
            <a:r>
              <a:rPr lang="ru-RU" sz="1200" b="1" dirty="0" smtClean="0">
                <a:solidFill>
                  <a:schemeClr val="tx1"/>
                </a:solidFill>
              </a:rPr>
              <a:t>–</a:t>
            </a:r>
            <a:r>
              <a:rPr lang="ru-RU" sz="1200" b="1" dirty="0" smtClean="0">
                <a:solidFill>
                  <a:schemeClr val="tx1"/>
                </a:solidFill>
                <a:latin typeface="+mj-lt"/>
              </a:rPr>
              <a:t>                                                          12 страхователей (28%);</a:t>
            </a:r>
          </a:p>
          <a:p>
            <a:pPr lvl="0" algn="just">
              <a:spcBef>
                <a:spcPts val="600"/>
              </a:spcBef>
            </a:pPr>
            <a:r>
              <a:rPr lang="ru-RU" sz="1200" b="1" dirty="0" smtClean="0">
                <a:solidFill>
                  <a:schemeClr val="tx1"/>
                </a:solidFill>
              </a:rPr>
              <a:t>– по причине предоставления документов, содержащих недостоверную информацию,</a:t>
            </a:r>
            <a:r>
              <a:rPr lang="ru-RU" sz="1200" b="1" dirty="0">
                <a:solidFill>
                  <a:schemeClr val="tx1"/>
                </a:solidFill>
              </a:rPr>
              <a:t> – </a:t>
            </a:r>
            <a:r>
              <a:rPr lang="ru-RU" sz="1200" b="1" dirty="0" smtClean="0">
                <a:solidFill>
                  <a:schemeClr val="tx1"/>
                </a:solidFill>
              </a:rPr>
              <a:t>3 страхователя (7%).</a:t>
            </a:r>
            <a:r>
              <a:rPr lang="ru-RU" sz="1200" b="1" dirty="0" smtClean="0">
                <a:solidFill>
                  <a:schemeClr val="tx1"/>
                </a:solidFill>
                <a:latin typeface="+mj-lt"/>
              </a:rPr>
              <a:t>    </a:t>
            </a:r>
            <a:endParaRPr lang="ru-RU" sz="12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4451" y="1201516"/>
            <a:ext cx="633806" cy="2087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55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object 2">
            <a:extLst>
              <a:ext uri="{FF2B5EF4-FFF2-40B4-BE49-F238E27FC236}">
                <a16:creationId xmlns="" xmlns:a16="http://schemas.microsoft.com/office/drawing/2014/main" id="{7132B31C-89BE-4F45-9A78-056DB5164EC0}"/>
              </a:ext>
            </a:extLst>
          </p:cNvPr>
          <p:cNvSpPr/>
          <p:nvPr/>
        </p:nvSpPr>
        <p:spPr>
          <a:xfrm rot="21276276">
            <a:off x="917052" y="3743957"/>
            <a:ext cx="3871822" cy="3052122"/>
          </a:xfrm>
          <a:custGeom>
            <a:avLst/>
            <a:gdLst/>
            <a:ahLst/>
            <a:cxnLst/>
            <a:rect l="l" t="t" r="r" b="b"/>
            <a:pathLst>
              <a:path w="6226810" h="4394200">
                <a:moveTo>
                  <a:pt x="6036116" y="1600200"/>
                </a:moveTo>
                <a:lnTo>
                  <a:pt x="4322374" y="1600200"/>
                </a:lnTo>
                <a:lnTo>
                  <a:pt x="4384865" y="1612900"/>
                </a:lnTo>
                <a:lnTo>
                  <a:pt x="4504556" y="1612900"/>
                </a:lnTo>
                <a:lnTo>
                  <a:pt x="4617041" y="1638300"/>
                </a:lnTo>
                <a:lnTo>
                  <a:pt x="4670524" y="1638300"/>
                </a:lnTo>
                <a:lnTo>
                  <a:pt x="4771858" y="1663700"/>
                </a:lnTo>
                <a:lnTo>
                  <a:pt x="4819664" y="1676400"/>
                </a:lnTo>
                <a:lnTo>
                  <a:pt x="4865532" y="1701800"/>
                </a:lnTo>
                <a:lnTo>
                  <a:pt x="4909439" y="1714500"/>
                </a:lnTo>
                <a:lnTo>
                  <a:pt x="4951363" y="1739900"/>
                </a:lnTo>
                <a:lnTo>
                  <a:pt x="4991281" y="1752600"/>
                </a:lnTo>
                <a:lnTo>
                  <a:pt x="5029170" y="1778000"/>
                </a:lnTo>
                <a:lnTo>
                  <a:pt x="5065008" y="1803400"/>
                </a:lnTo>
                <a:lnTo>
                  <a:pt x="5098772" y="1828800"/>
                </a:lnTo>
                <a:lnTo>
                  <a:pt x="5130438" y="1854200"/>
                </a:lnTo>
                <a:lnTo>
                  <a:pt x="5159986" y="1879600"/>
                </a:lnTo>
                <a:lnTo>
                  <a:pt x="5212631" y="1943100"/>
                </a:lnTo>
                <a:lnTo>
                  <a:pt x="5239335" y="1981200"/>
                </a:lnTo>
                <a:lnTo>
                  <a:pt x="5263154" y="2019300"/>
                </a:lnTo>
                <a:lnTo>
                  <a:pt x="5284069" y="2057400"/>
                </a:lnTo>
                <a:lnTo>
                  <a:pt x="5302057" y="2095500"/>
                </a:lnTo>
                <a:lnTo>
                  <a:pt x="5317097" y="2146300"/>
                </a:lnTo>
                <a:lnTo>
                  <a:pt x="5329170" y="2197100"/>
                </a:lnTo>
                <a:lnTo>
                  <a:pt x="5338254" y="2235200"/>
                </a:lnTo>
                <a:lnTo>
                  <a:pt x="5344328" y="2286000"/>
                </a:lnTo>
                <a:lnTo>
                  <a:pt x="5347372" y="2336800"/>
                </a:lnTo>
                <a:lnTo>
                  <a:pt x="5347364" y="2387600"/>
                </a:lnTo>
                <a:lnTo>
                  <a:pt x="5344284" y="2438400"/>
                </a:lnTo>
                <a:lnTo>
                  <a:pt x="5338111" y="2501900"/>
                </a:lnTo>
                <a:lnTo>
                  <a:pt x="5328824" y="2552700"/>
                </a:lnTo>
                <a:lnTo>
                  <a:pt x="5316402" y="2603500"/>
                </a:lnTo>
                <a:lnTo>
                  <a:pt x="5302557" y="2654300"/>
                </a:lnTo>
                <a:lnTo>
                  <a:pt x="5286285" y="2692400"/>
                </a:lnTo>
                <a:lnTo>
                  <a:pt x="5267683" y="2743200"/>
                </a:lnTo>
                <a:lnTo>
                  <a:pt x="5246847" y="2781300"/>
                </a:lnTo>
                <a:lnTo>
                  <a:pt x="5223873" y="2832100"/>
                </a:lnTo>
                <a:lnTo>
                  <a:pt x="5198858" y="2870200"/>
                </a:lnTo>
                <a:lnTo>
                  <a:pt x="5171897" y="2908300"/>
                </a:lnTo>
                <a:lnTo>
                  <a:pt x="5143087" y="2946400"/>
                </a:lnTo>
                <a:lnTo>
                  <a:pt x="5112524" y="2984500"/>
                </a:lnTo>
                <a:lnTo>
                  <a:pt x="5080303" y="3009900"/>
                </a:lnTo>
                <a:lnTo>
                  <a:pt x="5046523" y="3048000"/>
                </a:lnTo>
                <a:lnTo>
                  <a:pt x="5011277" y="3073400"/>
                </a:lnTo>
                <a:lnTo>
                  <a:pt x="4974664" y="3111500"/>
                </a:lnTo>
                <a:lnTo>
                  <a:pt x="4936778" y="3136900"/>
                </a:lnTo>
                <a:lnTo>
                  <a:pt x="4897716" y="3162300"/>
                </a:lnTo>
                <a:lnTo>
                  <a:pt x="4857575" y="3187700"/>
                </a:lnTo>
                <a:lnTo>
                  <a:pt x="4816450" y="3213100"/>
                </a:lnTo>
                <a:lnTo>
                  <a:pt x="4774438" y="3238500"/>
                </a:lnTo>
                <a:lnTo>
                  <a:pt x="4731634" y="3251200"/>
                </a:lnTo>
                <a:lnTo>
                  <a:pt x="4688136" y="3276600"/>
                </a:lnTo>
                <a:lnTo>
                  <a:pt x="4417938" y="3352800"/>
                </a:lnTo>
                <a:lnTo>
                  <a:pt x="4372268" y="3352800"/>
                </a:lnTo>
                <a:lnTo>
                  <a:pt x="4326673" y="3365500"/>
                </a:lnTo>
                <a:lnTo>
                  <a:pt x="3403922" y="3365500"/>
                </a:lnTo>
                <a:lnTo>
                  <a:pt x="2695527" y="4394200"/>
                </a:lnTo>
                <a:lnTo>
                  <a:pt x="3762512" y="4394200"/>
                </a:lnTo>
                <a:lnTo>
                  <a:pt x="3866126" y="4254500"/>
                </a:lnTo>
                <a:lnTo>
                  <a:pt x="4250081" y="4254500"/>
                </a:lnTo>
                <a:lnTo>
                  <a:pt x="4308077" y="4241800"/>
                </a:lnTo>
                <a:lnTo>
                  <a:pt x="4421686" y="4241800"/>
                </a:lnTo>
                <a:lnTo>
                  <a:pt x="4477293" y="4229100"/>
                </a:lnTo>
                <a:lnTo>
                  <a:pt x="4532096" y="4229100"/>
                </a:lnTo>
                <a:lnTo>
                  <a:pt x="4793928" y="4165600"/>
                </a:lnTo>
                <a:lnTo>
                  <a:pt x="4941151" y="4127500"/>
                </a:lnTo>
                <a:lnTo>
                  <a:pt x="4988558" y="4102100"/>
                </a:lnTo>
                <a:lnTo>
                  <a:pt x="5035124" y="4089400"/>
                </a:lnTo>
                <a:lnTo>
                  <a:pt x="5080847" y="4064000"/>
                </a:lnTo>
                <a:lnTo>
                  <a:pt x="5125723" y="4051300"/>
                </a:lnTo>
                <a:lnTo>
                  <a:pt x="5169748" y="4025900"/>
                </a:lnTo>
                <a:lnTo>
                  <a:pt x="5212918" y="4000500"/>
                </a:lnTo>
                <a:lnTo>
                  <a:pt x="5255231" y="3975100"/>
                </a:lnTo>
                <a:lnTo>
                  <a:pt x="5296681" y="3949700"/>
                </a:lnTo>
                <a:lnTo>
                  <a:pt x="5337266" y="3924300"/>
                </a:lnTo>
                <a:lnTo>
                  <a:pt x="5376982" y="3898900"/>
                </a:lnTo>
                <a:lnTo>
                  <a:pt x="5415826" y="3873500"/>
                </a:lnTo>
                <a:lnTo>
                  <a:pt x="5453793" y="3848100"/>
                </a:lnTo>
                <a:lnTo>
                  <a:pt x="5490880" y="3822700"/>
                </a:lnTo>
                <a:lnTo>
                  <a:pt x="5527084" y="3797300"/>
                </a:lnTo>
                <a:lnTo>
                  <a:pt x="5562401" y="3759200"/>
                </a:lnTo>
                <a:lnTo>
                  <a:pt x="5596827" y="3733800"/>
                </a:lnTo>
                <a:lnTo>
                  <a:pt x="5630358" y="3708400"/>
                </a:lnTo>
                <a:lnTo>
                  <a:pt x="5662991" y="3670300"/>
                </a:lnTo>
                <a:lnTo>
                  <a:pt x="5694723" y="3644900"/>
                </a:lnTo>
                <a:lnTo>
                  <a:pt x="5725549" y="3606800"/>
                </a:lnTo>
                <a:lnTo>
                  <a:pt x="5755466" y="3581400"/>
                </a:lnTo>
                <a:lnTo>
                  <a:pt x="5784471" y="3543300"/>
                </a:lnTo>
                <a:lnTo>
                  <a:pt x="5812559" y="3505200"/>
                </a:lnTo>
                <a:lnTo>
                  <a:pt x="5839728" y="3479800"/>
                </a:lnTo>
                <a:lnTo>
                  <a:pt x="5865973" y="3441700"/>
                </a:lnTo>
                <a:lnTo>
                  <a:pt x="5891291" y="3403600"/>
                </a:lnTo>
                <a:lnTo>
                  <a:pt x="5915678" y="3365500"/>
                </a:lnTo>
                <a:lnTo>
                  <a:pt x="5939131" y="3340100"/>
                </a:lnTo>
                <a:lnTo>
                  <a:pt x="5961646" y="3302000"/>
                </a:lnTo>
                <a:lnTo>
                  <a:pt x="5983219" y="3263900"/>
                </a:lnTo>
                <a:lnTo>
                  <a:pt x="6003847" y="3225800"/>
                </a:lnTo>
                <a:lnTo>
                  <a:pt x="6023526" y="3187700"/>
                </a:lnTo>
                <a:lnTo>
                  <a:pt x="6042253" y="3149600"/>
                </a:lnTo>
                <a:lnTo>
                  <a:pt x="6060023" y="3124200"/>
                </a:lnTo>
                <a:lnTo>
                  <a:pt x="6076833" y="3086100"/>
                </a:lnTo>
                <a:lnTo>
                  <a:pt x="6092681" y="3048000"/>
                </a:lnTo>
                <a:lnTo>
                  <a:pt x="6107561" y="3009900"/>
                </a:lnTo>
                <a:lnTo>
                  <a:pt x="6121470" y="2971800"/>
                </a:lnTo>
                <a:lnTo>
                  <a:pt x="6134405" y="2933700"/>
                </a:lnTo>
                <a:lnTo>
                  <a:pt x="6146362" y="2895600"/>
                </a:lnTo>
                <a:lnTo>
                  <a:pt x="6157337" y="2857500"/>
                </a:lnTo>
                <a:lnTo>
                  <a:pt x="6167328" y="2819400"/>
                </a:lnTo>
                <a:lnTo>
                  <a:pt x="6179573" y="2768600"/>
                </a:lnTo>
                <a:lnTo>
                  <a:pt x="6190396" y="2717800"/>
                </a:lnTo>
                <a:lnTo>
                  <a:pt x="6199800" y="2667000"/>
                </a:lnTo>
                <a:lnTo>
                  <a:pt x="6207791" y="2628900"/>
                </a:lnTo>
                <a:lnTo>
                  <a:pt x="6214374" y="2578100"/>
                </a:lnTo>
                <a:lnTo>
                  <a:pt x="6219554" y="2527300"/>
                </a:lnTo>
                <a:lnTo>
                  <a:pt x="6223335" y="2476500"/>
                </a:lnTo>
                <a:lnTo>
                  <a:pt x="6225723" y="2425700"/>
                </a:lnTo>
                <a:lnTo>
                  <a:pt x="6226723" y="2374900"/>
                </a:lnTo>
                <a:lnTo>
                  <a:pt x="6226339" y="2324100"/>
                </a:lnTo>
                <a:lnTo>
                  <a:pt x="6224577" y="2273300"/>
                </a:lnTo>
                <a:lnTo>
                  <a:pt x="6221441" y="2235200"/>
                </a:lnTo>
                <a:lnTo>
                  <a:pt x="6216937" y="2184400"/>
                </a:lnTo>
                <a:lnTo>
                  <a:pt x="6211069" y="2133600"/>
                </a:lnTo>
                <a:lnTo>
                  <a:pt x="6203843" y="2082800"/>
                </a:lnTo>
                <a:lnTo>
                  <a:pt x="6195264" y="2044700"/>
                </a:lnTo>
                <a:lnTo>
                  <a:pt x="6185335" y="1993900"/>
                </a:lnTo>
                <a:lnTo>
                  <a:pt x="6174063" y="1943100"/>
                </a:lnTo>
                <a:lnTo>
                  <a:pt x="6161453" y="1905000"/>
                </a:lnTo>
                <a:lnTo>
                  <a:pt x="6147509" y="1854200"/>
                </a:lnTo>
                <a:lnTo>
                  <a:pt x="6132236" y="1816100"/>
                </a:lnTo>
                <a:lnTo>
                  <a:pt x="6115639" y="1765300"/>
                </a:lnTo>
                <a:lnTo>
                  <a:pt x="6097724" y="1727200"/>
                </a:lnTo>
                <a:lnTo>
                  <a:pt x="6078495" y="1676400"/>
                </a:lnTo>
                <a:lnTo>
                  <a:pt x="6057957" y="1638300"/>
                </a:lnTo>
                <a:lnTo>
                  <a:pt x="6036116" y="1600200"/>
                </a:lnTo>
                <a:close/>
              </a:path>
              <a:path w="6226810" h="4394200">
                <a:moveTo>
                  <a:pt x="3639253" y="0"/>
                </a:moveTo>
                <a:lnTo>
                  <a:pt x="2572161" y="0"/>
                </a:lnTo>
                <a:lnTo>
                  <a:pt x="2072619" y="723900"/>
                </a:lnTo>
                <a:lnTo>
                  <a:pt x="1490780" y="723900"/>
                </a:lnTo>
                <a:lnTo>
                  <a:pt x="1432793" y="736600"/>
                </a:lnTo>
                <a:lnTo>
                  <a:pt x="1375844" y="736600"/>
                </a:lnTo>
                <a:lnTo>
                  <a:pt x="1211190" y="774700"/>
                </a:lnTo>
                <a:lnTo>
                  <a:pt x="1158358" y="774700"/>
                </a:lnTo>
                <a:lnTo>
                  <a:pt x="1106545" y="787400"/>
                </a:lnTo>
                <a:lnTo>
                  <a:pt x="1055748" y="812800"/>
                </a:lnTo>
                <a:lnTo>
                  <a:pt x="909420" y="850900"/>
                </a:lnTo>
                <a:lnTo>
                  <a:pt x="862652" y="876300"/>
                </a:lnTo>
                <a:lnTo>
                  <a:pt x="816882" y="901700"/>
                </a:lnTo>
                <a:lnTo>
                  <a:pt x="772106" y="914400"/>
                </a:lnTo>
                <a:lnTo>
                  <a:pt x="728321" y="939800"/>
                </a:lnTo>
                <a:lnTo>
                  <a:pt x="685523" y="965200"/>
                </a:lnTo>
                <a:lnTo>
                  <a:pt x="643708" y="990600"/>
                </a:lnTo>
                <a:lnTo>
                  <a:pt x="602873" y="1003300"/>
                </a:lnTo>
                <a:lnTo>
                  <a:pt x="563014" y="1028700"/>
                </a:lnTo>
                <a:lnTo>
                  <a:pt x="524128" y="1066800"/>
                </a:lnTo>
                <a:lnTo>
                  <a:pt x="486210" y="1092200"/>
                </a:lnTo>
                <a:lnTo>
                  <a:pt x="449257" y="1117600"/>
                </a:lnTo>
                <a:lnTo>
                  <a:pt x="413266" y="1143000"/>
                </a:lnTo>
                <a:lnTo>
                  <a:pt x="378232" y="1168400"/>
                </a:lnTo>
                <a:lnTo>
                  <a:pt x="344153" y="1206500"/>
                </a:lnTo>
                <a:lnTo>
                  <a:pt x="311024" y="1231900"/>
                </a:lnTo>
                <a:lnTo>
                  <a:pt x="278842" y="1270000"/>
                </a:lnTo>
                <a:lnTo>
                  <a:pt x="247603" y="1295400"/>
                </a:lnTo>
                <a:lnTo>
                  <a:pt x="217303" y="1333500"/>
                </a:lnTo>
                <a:lnTo>
                  <a:pt x="187940" y="1358900"/>
                </a:lnTo>
                <a:lnTo>
                  <a:pt x="159508" y="1397000"/>
                </a:lnTo>
                <a:lnTo>
                  <a:pt x="132006" y="1435100"/>
                </a:lnTo>
                <a:lnTo>
                  <a:pt x="105428" y="1460500"/>
                </a:lnTo>
                <a:lnTo>
                  <a:pt x="79771" y="1498600"/>
                </a:lnTo>
                <a:lnTo>
                  <a:pt x="55032" y="1536700"/>
                </a:lnTo>
                <a:lnTo>
                  <a:pt x="31207" y="1562100"/>
                </a:lnTo>
                <a:lnTo>
                  <a:pt x="8292" y="1600200"/>
                </a:lnTo>
                <a:lnTo>
                  <a:pt x="0" y="1612900"/>
                </a:lnTo>
                <a:lnTo>
                  <a:pt x="0" y="3530600"/>
                </a:lnTo>
                <a:lnTo>
                  <a:pt x="2860" y="3530600"/>
                </a:lnTo>
                <a:lnTo>
                  <a:pt x="31145" y="3568700"/>
                </a:lnTo>
                <a:lnTo>
                  <a:pt x="50455" y="3594100"/>
                </a:lnTo>
                <a:lnTo>
                  <a:pt x="92176" y="3644900"/>
                </a:lnTo>
                <a:lnTo>
                  <a:pt x="138186" y="3695700"/>
                </a:lnTo>
                <a:lnTo>
                  <a:pt x="188670" y="3746500"/>
                </a:lnTo>
                <a:lnTo>
                  <a:pt x="243812" y="3797300"/>
                </a:lnTo>
                <a:lnTo>
                  <a:pt x="273186" y="3822700"/>
                </a:lnTo>
                <a:lnTo>
                  <a:pt x="303795" y="3848100"/>
                </a:lnTo>
                <a:lnTo>
                  <a:pt x="335659" y="3873500"/>
                </a:lnTo>
                <a:lnTo>
                  <a:pt x="368804" y="3886200"/>
                </a:lnTo>
                <a:lnTo>
                  <a:pt x="403250" y="3911600"/>
                </a:lnTo>
                <a:lnTo>
                  <a:pt x="439023" y="3937000"/>
                </a:lnTo>
                <a:lnTo>
                  <a:pt x="476144" y="3962400"/>
                </a:lnTo>
                <a:lnTo>
                  <a:pt x="514636" y="3987800"/>
                </a:lnTo>
                <a:lnTo>
                  <a:pt x="554523" y="4000500"/>
                </a:lnTo>
                <a:lnTo>
                  <a:pt x="595828" y="4025900"/>
                </a:lnTo>
                <a:lnTo>
                  <a:pt x="638574" y="4038600"/>
                </a:lnTo>
                <a:lnTo>
                  <a:pt x="682783" y="4064000"/>
                </a:lnTo>
                <a:lnTo>
                  <a:pt x="728479" y="4076700"/>
                </a:lnTo>
                <a:lnTo>
                  <a:pt x="775684" y="4102100"/>
                </a:lnTo>
                <a:lnTo>
                  <a:pt x="824423" y="4114800"/>
                </a:lnTo>
                <a:lnTo>
                  <a:pt x="874717" y="4140200"/>
                </a:lnTo>
                <a:lnTo>
                  <a:pt x="926590" y="4152900"/>
                </a:lnTo>
                <a:lnTo>
                  <a:pt x="1035165" y="4178300"/>
                </a:lnTo>
                <a:lnTo>
                  <a:pt x="1210443" y="4216400"/>
                </a:lnTo>
                <a:lnTo>
                  <a:pt x="1272273" y="4216400"/>
                </a:lnTo>
                <a:lnTo>
                  <a:pt x="1335842" y="4229100"/>
                </a:lnTo>
                <a:lnTo>
                  <a:pt x="1401175" y="4229100"/>
                </a:lnTo>
                <a:lnTo>
                  <a:pt x="1468293" y="4241800"/>
                </a:lnTo>
                <a:lnTo>
                  <a:pt x="2269393" y="4241800"/>
                </a:lnTo>
                <a:lnTo>
                  <a:pt x="2885470" y="3365500"/>
                </a:lnTo>
                <a:lnTo>
                  <a:pt x="1493165" y="3365500"/>
                </a:lnTo>
                <a:lnTo>
                  <a:pt x="1434211" y="3352800"/>
                </a:lnTo>
                <a:lnTo>
                  <a:pt x="1377056" y="3352800"/>
                </a:lnTo>
                <a:lnTo>
                  <a:pt x="1268238" y="3327400"/>
                </a:lnTo>
                <a:lnTo>
                  <a:pt x="1166893" y="3302000"/>
                </a:lnTo>
                <a:lnTo>
                  <a:pt x="1119080" y="3289300"/>
                </a:lnTo>
                <a:lnTo>
                  <a:pt x="1073204" y="3276600"/>
                </a:lnTo>
                <a:lnTo>
                  <a:pt x="1029289" y="3251200"/>
                </a:lnTo>
                <a:lnTo>
                  <a:pt x="987357" y="3238500"/>
                </a:lnTo>
                <a:lnTo>
                  <a:pt x="947430" y="3213100"/>
                </a:lnTo>
                <a:lnTo>
                  <a:pt x="909533" y="3200400"/>
                </a:lnTo>
                <a:lnTo>
                  <a:pt x="873687" y="3175000"/>
                </a:lnTo>
                <a:lnTo>
                  <a:pt x="839916" y="3149600"/>
                </a:lnTo>
                <a:lnTo>
                  <a:pt x="808243" y="3124200"/>
                </a:lnTo>
                <a:lnTo>
                  <a:pt x="778690" y="3098800"/>
                </a:lnTo>
                <a:lnTo>
                  <a:pt x="751281" y="3060700"/>
                </a:lnTo>
                <a:lnTo>
                  <a:pt x="726038" y="3035300"/>
                </a:lnTo>
                <a:lnTo>
                  <a:pt x="699364" y="2997200"/>
                </a:lnTo>
                <a:lnTo>
                  <a:pt x="675571" y="2959100"/>
                </a:lnTo>
                <a:lnTo>
                  <a:pt x="654678" y="2921000"/>
                </a:lnTo>
                <a:lnTo>
                  <a:pt x="636708" y="2870200"/>
                </a:lnTo>
                <a:lnTo>
                  <a:pt x="621682" y="2832100"/>
                </a:lnTo>
                <a:lnTo>
                  <a:pt x="609620" y="2781300"/>
                </a:lnTo>
                <a:lnTo>
                  <a:pt x="600545" y="2730500"/>
                </a:lnTo>
                <a:lnTo>
                  <a:pt x="594476" y="2679700"/>
                </a:lnTo>
                <a:lnTo>
                  <a:pt x="591435" y="2628900"/>
                </a:lnTo>
                <a:lnTo>
                  <a:pt x="591444" y="2578100"/>
                </a:lnTo>
                <a:lnTo>
                  <a:pt x="594523" y="2527300"/>
                </a:lnTo>
                <a:lnTo>
                  <a:pt x="600693" y="2476500"/>
                </a:lnTo>
                <a:lnTo>
                  <a:pt x="609976" y="2425700"/>
                </a:lnTo>
                <a:lnTo>
                  <a:pt x="622393" y="2374900"/>
                </a:lnTo>
                <a:lnTo>
                  <a:pt x="632752" y="2336800"/>
                </a:lnTo>
                <a:lnTo>
                  <a:pt x="644657" y="2298700"/>
                </a:lnTo>
                <a:lnTo>
                  <a:pt x="658127" y="2260600"/>
                </a:lnTo>
                <a:lnTo>
                  <a:pt x="673175" y="2222500"/>
                </a:lnTo>
                <a:lnTo>
                  <a:pt x="689819" y="2184400"/>
                </a:lnTo>
                <a:lnTo>
                  <a:pt x="708075" y="2146300"/>
                </a:lnTo>
                <a:lnTo>
                  <a:pt x="727957" y="2108200"/>
                </a:lnTo>
                <a:lnTo>
                  <a:pt x="749483" y="2070100"/>
                </a:lnTo>
                <a:lnTo>
                  <a:pt x="772668" y="2044700"/>
                </a:lnTo>
                <a:lnTo>
                  <a:pt x="797527" y="2006600"/>
                </a:lnTo>
                <a:lnTo>
                  <a:pt x="824078" y="1968500"/>
                </a:lnTo>
                <a:lnTo>
                  <a:pt x="852336" y="1943100"/>
                </a:lnTo>
                <a:lnTo>
                  <a:pt x="882316" y="1905000"/>
                </a:lnTo>
                <a:lnTo>
                  <a:pt x="914035" y="1879600"/>
                </a:lnTo>
                <a:lnTo>
                  <a:pt x="947509" y="1841500"/>
                </a:lnTo>
                <a:lnTo>
                  <a:pt x="982753" y="1816100"/>
                </a:lnTo>
                <a:lnTo>
                  <a:pt x="1019784" y="1790700"/>
                </a:lnTo>
                <a:lnTo>
                  <a:pt x="1058617" y="1765300"/>
                </a:lnTo>
                <a:lnTo>
                  <a:pt x="1099269" y="1739900"/>
                </a:lnTo>
                <a:lnTo>
                  <a:pt x="1141755" y="1714500"/>
                </a:lnTo>
                <a:lnTo>
                  <a:pt x="1186091" y="1701800"/>
                </a:lnTo>
                <a:lnTo>
                  <a:pt x="1232293" y="1676400"/>
                </a:lnTo>
                <a:lnTo>
                  <a:pt x="1280378" y="1663700"/>
                </a:lnTo>
                <a:lnTo>
                  <a:pt x="1382257" y="1638300"/>
                </a:lnTo>
                <a:lnTo>
                  <a:pt x="1491856" y="1612900"/>
                </a:lnTo>
                <a:lnTo>
                  <a:pt x="1549590" y="1600200"/>
                </a:lnTo>
                <a:lnTo>
                  <a:pt x="2534721" y="1600200"/>
                </a:lnTo>
                <a:lnTo>
                  <a:pt x="3639253" y="0"/>
                </a:lnTo>
                <a:close/>
              </a:path>
              <a:path w="6226810" h="4394200">
                <a:moveTo>
                  <a:pt x="4401513" y="723900"/>
                </a:moveTo>
                <a:lnTo>
                  <a:pt x="3669403" y="723900"/>
                </a:lnTo>
                <a:lnTo>
                  <a:pt x="1812206" y="3365500"/>
                </a:lnTo>
                <a:lnTo>
                  <a:pt x="2885470" y="3365500"/>
                </a:lnTo>
                <a:lnTo>
                  <a:pt x="4126552" y="1600200"/>
                </a:lnTo>
                <a:lnTo>
                  <a:pt x="6036116" y="1600200"/>
                </a:lnTo>
                <a:lnTo>
                  <a:pt x="6012975" y="1562100"/>
                </a:lnTo>
                <a:lnTo>
                  <a:pt x="5988541" y="1511300"/>
                </a:lnTo>
                <a:lnTo>
                  <a:pt x="5962817" y="1473200"/>
                </a:lnTo>
                <a:lnTo>
                  <a:pt x="5935810" y="1435100"/>
                </a:lnTo>
                <a:lnTo>
                  <a:pt x="5907524" y="1397000"/>
                </a:lnTo>
                <a:lnTo>
                  <a:pt x="5867892" y="1346200"/>
                </a:lnTo>
                <a:lnTo>
                  <a:pt x="5824061" y="1308100"/>
                </a:lnTo>
                <a:lnTo>
                  <a:pt x="5800513" y="1282700"/>
                </a:lnTo>
                <a:lnTo>
                  <a:pt x="5750036" y="1231900"/>
                </a:lnTo>
                <a:lnTo>
                  <a:pt x="5694900" y="1181100"/>
                </a:lnTo>
                <a:lnTo>
                  <a:pt x="5665527" y="1155700"/>
                </a:lnTo>
                <a:lnTo>
                  <a:pt x="5634920" y="1130300"/>
                </a:lnTo>
                <a:lnTo>
                  <a:pt x="5603057" y="1104900"/>
                </a:lnTo>
                <a:lnTo>
                  <a:pt x="5569913" y="1079500"/>
                </a:lnTo>
                <a:lnTo>
                  <a:pt x="5535467" y="1054100"/>
                </a:lnTo>
                <a:lnTo>
                  <a:pt x="5499695" y="1028700"/>
                </a:lnTo>
                <a:lnTo>
                  <a:pt x="5462574" y="1016000"/>
                </a:lnTo>
                <a:lnTo>
                  <a:pt x="5424081" y="990600"/>
                </a:lnTo>
                <a:lnTo>
                  <a:pt x="5384193" y="965200"/>
                </a:lnTo>
                <a:lnTo>
                  <a:pt x="5342888" y="952500"/>
                </a:lnTo>
                <a:lnTo>
                  <a:pt x="5300142" y="927100"/>
                </a:lnTo>
                <a:lnTo>
                  <a:pt x="5255932" y="914400"/>
                </a:lnTo>
                <a:lnTo>
                  <a:pt x="5210236" y="889000"/>
                </a:lnTo>
                <a:lnTo>
                  <a:pt x="5163030" y="876300"/>
                </a:lnTo>
                <a:lnTo>
                  <a:pt x="5114291" y="850900"/>
                </a:lnTo>
                <a:lnTo>
                  <a:pt x="5012124" y="825500"/>
                </a:lnTo>
                <a:lnTo>
                  <a:pt x="4903550" y="800100"/>
                </a:lnTo>
                <a:lnTo>
                  <a:pt x="4728275" y="762000"/>
                </a:lnTo>
                <a:lnTo>
                  <a:pt x="4666448" y="749300"/>
                </a:lnTo>
                <a:lnTo>
                  <a:pt x="4602881" y="749300"/>
                </a:lnTo>
                <a:lnTo>
                  <a:pt x="4537551" y="736600"/>
                </a:lnTo>
                <a:lnTo>
                  <a:pt x="4470437" y="736600"/>
                </a:lnTo>
                <a:lnTo>
                  <a:pt x="4401513" y="723900"/>
                </a:lnTo>
                <a:close/>
              </a:path>
            </a:pathLst>
          </a:custGeom>
          <a:solidFill>
            <a:srgbClr val="F1F1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18">
            <a:extLst>
              <a:ext uri="{FF2B5EF4-FFF2-40B4-BE49-F238E27FC236}">
                <a16:creationId xmlns="" xmlns:a16="http://schemas.microsoft.com/office/drawing/2014/main" id="{F6EDDF1D-F179-2248-BED4-77ECF60E816C}"/>
              </a:ext>
            </a:extLst>
          </p:cNvPr>
          <p:cNvSpPr txBox="1">
            <a:spLocks noGrp="1"/>
          </p:cNvSpPr>
          <p:nvPr>
            <p:ph type="sldNum" sz="quarter" idx="4294967295"/>
          </p:nvPr>
        </p:nvSpPr>
        <p:spPr>
          <a:xfrm>
            <a:off x="11674549" y="6629639"/>
            <a:ext cx="365917" cy="190917"/>
          </a:xfrm>
          <a:prstGeom prst="rect">
            <a:avLst/>
          </a:prstGeom>
        </p:spPr>
        <p:txBody>
          <a:bodyPr vert="horz" wrap="square" lIns="0" tIns="6191" rIns="0" bIns="0" rtlCol="0">
            <a:spAutoFit/>
          </a:bodyPr>
          <a:lstStyle/>
          <a:p>
            <a:pPr marL="28575">
              <a:spcBef>
                <a:spcPts val="49"/>
              </a:spcBef>
            </a:pPr>
            <a:fld id="{81D60167-4931-47E6-BA6A-407CBD079E47}" type="slidenum">
              <a:rPr dirty="0"/>
              <a:pPr marL="28575">
                <a:spcBef>
                  <a:spcPts val="49"/>
                </a:spcBef>
              </a:pPr>
              <a:t>8</a:t>
            </a:fld>
            <a:endParaRPr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783681" y="1896629"/>
            <a:ext cx="138564" cy="50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1400">
                <a:latin typeface="Arial" pitchFamily="34" charset="0"/>
                <a:cs typeface="Arial" pitchFamily="34" charset="0"/>
              </a:rPr>
            </a:br>
            <a:endParaRPr lang="ru-RU" altLang="ru-RU" sz="1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783681" y="3031859"/>
            <a:ext cx="138564" cy="28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ru-RU" altLang="ru-RU" sz="14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857"/>
            <a:ext cx="8634100" cy="5756066"/>
          </a:xfrm>
          <a:prstGeom prst="rect">
            <a:avLst/>
          </a:prstGeom>
        </p:spPr>
      </p:pic>
      <p:sp>
        <p:nvSpPr>
          <p:cNvPr id="43" name="object 3">
            <a:extLst>
              <a:ext uri="{FF2B5EF4-FFF2-40B4-BE49-F238E27FC236}">
                <a16:creationId xmlns="" xmlns:a16="http://schemas.microsoft.com/office/drawing/2014/main" id="{819F3872-8C93-764C-B639-237405654395}"/>
              </a:ext>
            </a:extLst>
          </p:cNvPr>
          <p:cNvSpPr/>
          <p:nvPr/>
        </p:nvSpPr>
        <p:spPr>
          <a:xfrm>
            <a:off x="0" y="1"/>
            <a:ext cx="998398" cy="6857999"/>
          </a:xfrm>
          <a:custGeom>
            <a:avLst/>
            <a:gdLst/>
            <a:ahLst/>
            <a:cxnLst/>
            <a:rect l="l" t="t" r="r" b="b"/>
            <a:pathLst>
              <a:path w="3034665" h="8856345">
                <a:moveTo>
                  <a:pt x="2310396" y="0"/>
                </a:moveTo>
                <a:lnTo>
                  <a:pt x="0" y="0"/>
                </a:lnTo>
                <a:lnTo>
                  <a:pt x="0" y="8856002"/>
                </a:lnTo>
                <a:lnTo>
                  <a:pt x="3034550" y="8856002"/>
                </a:lnTo>
                <a:lnTo>
                  <a:pt x="3007347" y="8795408"/>
                </a:lnTo>
                <a:lnTo>
                  <a:pt x="2980688" y="8735033"/>
                </a:lnTo>
                <a:lnTo>
                  <a:pt x="2954568" y="8674876"/>
                </a:lnTo>
                <a:lnTo>
                  <a:pt x="2928983" y="8614936"/>
                </a:lnTo>
                <a:lnTo>
                  <a:pt x="2903927" y="8555211"/>
                </a:lnTo>
                <a:lnTo>
                  <a:pt x="2879397" y="8495701"/>
                </a:lnTo>
                <a:lnTo>
                  <a:pt x="2855387" y="8436404"/>
                </a:lnTo>
                <a:lnTo>
                  <a:pt x="2831893" y="8377321"/>
                </a:lnTo>
                <a:lnTo>
                  <a:pt x="2808910" y="8318448"/>
                </a:lnTo>
                <a:lnTo>
                  <a:pt x="2786434" y="8259787"/>
                </a:lnTo>
                <a:lnTo>
                  <a:pt x="2764459" y="8201335"/>
                </a:lnTo>
                <a:lnTo>
                  <a:pt x="2742981" y="8143091"/>
                </a:lnTo>
                <a:lnTo>
                  <a:pt x="2721995" y="8085055"/>
                </a:lnTo>
                <a:lnTo>
                  <a:pt x="2701497" y="8027225"/>
                </a:lnTo>
                <a:lnTo>
                  <a:pt x="2681481" y="7969600"/>
                </a:lnTo>
                <a:lnTo>
                  <a:pt x="2661944" y="7912180"/>
                </a:lnTo>
                <a:lnTo>
                  <a:pt x="2642880" y="7854963"/>
                </a:lnTo>
                <a:lnTo>
                  <a:pt x="2624285" y="7797949"/>
                </a:lnTo>
                <a:lnTo>
                  <a:pt x="2606154" y="7741136"/>
                </a:lnTo>
                <a:lnTo>
                  <a:pt x="2588482" y="7684523"/>
                </a:lnTo>
                <a:lnTo>
                  <a:pt x="2571264" y="7628109"/>
                </a:lnTo>
                <a:lnTo>
                  <a:pt x="2554497" y="7571894"/>
                </a:lnTo>
                <a:lnTo>
                  <a:pt x="2538174" y="7515875"/>
                </a:lnTo>
                <a:lnTo>
                  <a:pt x="2522292" y="7460053"/>
                </a:lnTo>
                <a:lnTo>
                  <a:pt x="2506846" y="7404426"/>
                </a:lnTo>
                <a:lnTo>
                  <a:pt x="2491831" y="7348993"/>
                </a:lnTo>
                <a:lnTo>
                  <a:pt x="2477242" y="7293752"/>
                </a:lnTo>
                <a:lnTo>
                  <a:pt x="2463075" y="7238704"/>
                </a:lnTo>
                <a:lnTo>
                  <a:pt x="2449325" y="7183847"/>
                </a:lnTo>
                <a:lnTo>
                  <a:pt x="2435986" y="7129180"/>
                </a:lnTo>
                <a:lnTo>
                  <a:pt x="2423056" y="7074702"/>
                </a:lnTo>
                <a:lnTo>
                  <a:pt x="2410528" y="7020411"/>
                </a:lnTo>
                <a:lnTo>
                  <a:pt x="2398398" y="6966308"/>
                </a:lnTo>
                <a:lnTo>
                  <a:pt x="2386662" y="6912390"/>
                </a:lnTo>
                <a:lnTo>
                  <a:pt x="2375314" y="6858657"/>
                </a:lnTo>
                <a:lnTo>
                  <a:pt x="2364350" y="6805108"/>
                </a:lnTo>
                <a:lnTo>
                  <a:pt x="2353765" y="6751741"/>
                </a:lnTo>
                <a:lnTo>
                  <a:pt x="2343555" y="6698557"/>
                </a:lnTo>
                <a:lnTo>
                  <a:pt x="2333715" y="6645553"/>
                </a:lnTo>
                <a:lnTo>
                  <a:pt x="2324240" y="6592728"/>
                </a:lnTo>
                <a:lnTo>
                  <a:pt x="2315125" y="6540082"/>
                </a:lnTo>
                <a:lnTo>
                  <a:pt x="2306366" y="6487614"/>
                </a:lnTo>
                <a:lnTo>
                  <a:pt x="2297958" y="6435322"/>
                </a:lnTo>
                <a:lnTo>
                  <a:pt x="2289897" y="6383206"/>
                </a:lnTo>
                <a:lnTo>
                  <a:pt x="2282176" y="6331265"/>
                </a:lnTo>
                <a:lnTo>
                  <a:pt x="2274793" y="6279496"/>
                </a:lnTo>
                <a:lnTo>
                  <a:pt x="2267742" y="6227900"/>
                </a:lnTo>
                <a:lnTo>
                  <a:pt x="2261018" y="6176476"/>
                </a:lnTo>
                <a:lnTo>
                  <a:pt x="2254617" y="6125222"/>
                </a:lnTo>
                <a:lnTo>
                  <a:pt x="2248535" y="6074137"/>
                </a:lnTo>
                <a:lnTo>
                  <a:pt x="2242765" y="6023221"/>
                </a:lnTo>
                <a:lnTo>
                  <a:pt x="2237304" y="5972472"/>
                </a:lnTo>
                <a:lnTo>
                  <a:pt x="2232147" y="5921889"/>
                </a:lnTo>
                <a:lnTo>
                  <a:pt x="2227289" y="5871471"/>
                </a:lnTo>
                <a:lnTo>
                  <a:pt x="2222726" y="5821218"/>
                </a:lnTo>
                <a:lnTo>
                  <a:pt x="2218453" y="5771128"/>
                </a:lnTo>
                <a:lnTo>
                  <a:pt x="2214464" y="5721200"/>
                </a:lnTo>
                <a:lnTo>
                  <a:pt x="2210756" y="5671433"/>
                </a:lnTo>
                <a:lnTo>
                  <a:pt x="2207324" y="5621826"/>
                </a:lnTo>
                <a:lnTo>
                  <a:pt x="2204162" y="5572378"/>
                </a:lnTo>
                <a:lnTo>
                  <a:pt x="2198633" y="5473955"/>
                </a:lnTo>
                <a:lnTo>
                  <a:pt x="2194132" y="5376156"/>
                </a:lnTo>
                <a:lnTo>
                  <a:pt x="2190620" y="5278972"/>
                </a:lnTo>
                <a:lnTo>
                  <a:pt x="2188061" y="5182396"/>
                </a:lnTo>
                <a:lnTo>
                  <a:pt x="2186415" y="5086419"/>
                </a:lnTo>
                <a:lnTo>
                  <a:pt x="2185647" y="4991033"/>
                </a:lnTo>
                <a:lnTo>
                  <a:pt x="2185717" y="4896229"/>
                </a:lnTo>
                <a:lnTo>
                  <a:pt x="2186589" y="4802000"/>
                </a:lnTo>
                <a:lnTo>
                  <a:pt x="2188224" y="4708337"/>
                </a:lnTo>
                <a:lnTo>
                  <a:pt x="2190586" y="4615231"/>
                </a:lnTo>
                <a:lnTo>
                  <a:pt x="2193636" y="4522676"/>
                </a:lnTo>
                <a:lnTo>
                  <a:pt x="2197336" y="4430662"/>
                </a:lnTo>
                <a:lnTo>
                  <a:pt x="2201650" y="4339181"/>
                </a:lnTo>
                <a:lnTo>
                  <a:pt x="2206539" y="4248225"/>
                </a:lnTo>
                <a:lnTo>
                  <a:pt x="2211966" y="4157785"/>
                </a:lnTo>
                <a:lnTo>
                  <a:pt x="2221032" y="4023077"/>
                </a:lnTo>
                <a:lnTo>
                  <a:pt x="2231096" y="3889485"/>
                </a:lnTo>
                <a:lnTo>
                  <a:pt x="2242031" y="3756981"/>
                </a:lnTo>
                <a:lnTo>
                  <a:pt x="2257746" y="3581954"/>
                </a:lnTo>
                <a:lnTo>
                  <a:pt x="2278790" y="3365722"/>
                </a:lnTo>
                <a:lnTo>
                  <a:pt x="2367152" y="2526647"/>
                </a:lnTo>
                <a:lnTo>
                  <a:pt x="2387346" y="2322699"/>
                </a:lnTo>
                <a:lnTo>
                  <a:pt x="2402135" y="2161037"/>
                </a:lnTo>
                <a:lnTo>
                  <a:pt x="2412234" y="2040621"/>
                </a:lnTo>
                <a:lnTo>
                  <a:pt x="2421338" y="1920885"/>
                </a:lnTo>
                <a:lnTo>
                  <a:pt x="2426794" y="1841425"/>
                </a:lnTo>
                <a:lnTo>
                  <a:pt x="2431713" y="1762248"/>
                </a:lnTo>
                <a:lnTo>
                  <a:pt x="2436059" y="1683344"/>
                </a:lnTo>
                <a:lnTo>
                  <a:pt x="2439795" y="1604705"/>
                </a:lnTo>
                <a:lnTo>
                  <a:pt x="2442881" y="1526323"/>
                </a:lnTo>
                <a:lnTo>
                  <a:pt x="2445282" y="1448191"/>
                </a:lnTo>
                <a:lnTo>
                  <a:pt x="2446958" y="1370298"/>
                </a:lnTo>
                <a:lnTo>
                  <a:pt x="2447873" y="1292639"/>
                </a:lnTo>
                <a:lnTo>
                  <a:pt x="2447988" y="1215203"/>
                </a:lnTo>
                <a:lnTo>
                  <a:pt x="2447266" y="1137984"/>
                </a:lnTo>
                <a:lnTo>
                  <a:pt x="2445670" y="1060972"/>
                </a:lnTo>
                <a:lnTo>
                  <a:pt x="2443162" y="984160"/>
                </a:lnTo>
                <a:lnTo>
                  <a:pt x="2439703" y="907538"/>
                </a:lnTo>
                <a:lnTo>
                  <a:pt x="2435257" y="831100"/>
                </a:lnTo>
                <a:lnTo>
                  <a:pt x="2432652" y="792947"/>
                </a:lnTo>
                <a:lnTo>
                  <a:pt x="2429786" y="754837"/>
                </a:lnTo>
                <a:lnTo>
                  <a:pt x="2426654" y="716768"/>
                </a:lnTo>
                <a:lnTo>
                  <a:pt x="2423252" y="678740"/>
                </a:lnTo>
                <a:lnTo>
                  <a:pt x="2419574" y="640751"/>
                </a:lnTo>
                <a:lnTo>
                  <a:pt x="2415617" y="602801"/>
                </a:lnTo>
                <a:lnTo>
                  <a:pt x="2411375" y="564888"/>
                </a:lnTo>
                <a:lnTo>
                  <a:pt x="2406843" y="527012"/>
                </a:lnTo>
                <a:lnTo>
                  <a:pt x="2402018" y="489172"/>
                </a:lnTo>
                <a:lnTo>
                  <a:pt x="2396894" y="451365"/>
                </a:lnTo>
                <a:lnTo>
                  <a:pt x="2391467" y="413592"/>
                </a:lnTo>
                <a:lnTo>
                  <a:pt x="2385732" y="375852"/>
                </a:lnTo>
                <a:lnTo>
                  <a:pt x="2379683" y="338143"/>
                </a:lnTo>
                <a:lnTo>
                  <a:pt x="2373318" y="300464"/>
                </a:lnTo>
                <a:lnTo>
                  <a:pt x="2366630" y="262814"/>
                </a:lnTo>
                <a:lnTo>
                  <a:pt x="2359615" y="225193"/>
                </a:lnTo>
                <a:lnTo>
                  <a:pt x="2352268" y="187599"/>
                </a:lnTo>
                <a:lnTo>
                  <a:pt x="2344585" y="150031"/>
                </a:lnTo>
                <a:lnTo>
                  <a:pt x="2336562" y="112488"/>
                </a:lnTo>
                <a:lnTo>
                  <a:pt x="2328192" y="74969"/>
                </a:lnTo>
                <a:lnTo>
                  <a:pt x="2319472" y="37473"/>
                </a:lnTo>
                <a:lnTo>
                  <a:pt x="2310396" y="0"/>
                </a:lnTo>
                <a:close/>
              </a:path>
            </a:pathLst>
          </a:custGeom>
          <a:solidFill>
            <a:srgbClr val="CCDDE7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lIns="0" tIns="0" rIns="0" bIns="0" rtlCol="0"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endParaRPr/>
          </a:p>
        </p:txBody>
      </p:sp>
      <p:pic>
        <p:nvPicPr>
          <p:cNvPr id="44" name="object 4">
            <a:extLst>
              <a:ext uri="{FF2B5EF4-FFF2-40B4-BE49-F238E27FC236}">
                <a16:creationId xmlns="" xmlns:a16="http://schemas.microsoft.com/office/drawing/2014/main" id="{727F49BB-7DF1-9447-A753-D8716D7627C5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99199" y="0"/>
            <a:ext cx="347045" cy="6857999"/>
          </a:xfrm>
          <a:prstGeom prst="rect">
            <a:avLst/>
          </a:prstGeom>
        </p:spPr>
      </p:pic>
      <p:grpSp>
        <p:nvGrpSpPr>
          <p:cNvPr id="46" name="Group 47">
            <a:extLst>
              <a:ext uri="{FF2B5EF4-FFF2-40B4-BE49-F238E27FC236}">
                <a16:creationId xmlns="" xmlns:a16="http://schemas.microsoft.com/office/drawing/2014/main" id="{A19E95C1-44B7-5941-A77E-45C75DB8EAFB}"/>
              </a:ext>
            </a:extLst>
          </p:cNvPr>
          <p:cNvGrpSpPr/>
          <p:nvPr/>
        </p:nvGrpSpPr>
        <p:grpSpPr>
          <a:xfrm>
            <a:off x="51329" y="112866"/>
            <a:ext cx="621392" cy="742157"/>
            <a:chOff x="634994" y="7556702"/>
            <a:chExt cx="914452" cy="1075534"/>
          </a:xfrm>
        </p:grpSpPr>
        <p:pic>
          <p:nvPicPr>
            <p:cNvPr id="47" name="object 5">
              <a:extLst>
                <a:ext uri="{FF2B5EF4-FFF2-40B4-BE49-F238E27FC236}">
                  <a16:creationId xmlns="" xmlns:a16="http://schemas.microsoft.com/office/drawing/2014/main" id="{0ECA3D47-D73F-E14C-8F56-3257F3C5B0B2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7218" y="8429396"/>
              <a:ext cx="163266" cy="78676"/>
            </a:xfrm>
            <a:prstGeom prst="rect">
              <a:avLst/>
            </a:prstGeom>
          </p:spPr>
        </p:pic>
        <p:pic>
          <p:nvPicPr>
            <p:cNvPr id="48" name="object 6">
              <a:extLst>
                <a:ext uri="{FF2B5EF4-FFF2-40B4-BE49-F238E27FC236}">
                  <a16:creationId xmlns="" xmlns:a16="http://schemas.microsoft.com/office/drawing/2014/main" id="{54DFBAC4-6384-4043-B7AB-6E477911FD37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22641" y="8430279"/>
              <a:ext cx="341118" cy="89959"/>
            </a:xfrm>
            <a:prstGeom prst="rect">
              <a:avLst/>
            </a:prstGeom>
          </p:spPr>
        </p:pic>
        <p:sp>
          <p:nvSpPr>
            <p:cNvPr id="50" name="object 7">
              <a:extLst>
                <a:ext uri="{FF2B5EF4-FFF2-40B4-BE49-F238E27FC236}">
                  <a16:creationId xmlns="" xmlns:a16="http://schemas.microsoft.com/office/drawing/2014/main" id="{B360366A-6229-D34C-8ABD-0984FCC8EDD8}"/>
                </a:ext>
              </a:extLst>
            </p:cNvPr>
            <p:cNvSpPr/>
            <p:nvPr/>
          </p:nvSpPr>
          <p:spPr>
            <a:xfrm>
              <a:off x="1192096" y="8430277"/>
              <a:ext cx="62230" cy="77470"/>
            </a:xfrm>
            <a:custGeom>
              <a:avLst/>
              <a:gdLst/>
              <a:ahLst/>
              <a:cxnLst/>
              <a:rect l="l" t="t" r="r" b="b"/>
              <a:pathLst>
                <a:path w="62230" h="77470">
                  <a:moveTo>
                    <a:pt x="10883" y="0"/>
                  </a:moveTo>
                  <a:lnTo>
                    <a:pt x="0" y="0"/>
                  </a:lnTo>
                  <a:lnTo>
                    <a:pt x="0" y="76923"/>
                  </a:lnTo>
                  <a:lnTo>
                    <a:pt x="31750" y="76923"/>
                  </a:lnTo>
                  <a:lnTo>
                    <a:pt x="44600" y="75284"/>
                  </a:lnTo>
                  <a:lnTo>
                    <a:pt x="54124" y="70399"/>
                  </a:lnTo>
                  <a:lnTo>
                    <a:pt x="55698" y="68249"/>
                  </a:lnTo>
                  <a:lnTo>
                    <a:pt x="10883" y="68249"/>
                  </a:lnTo>
                  <a:lnTo>
                    <a:pt x="10883" y="35483"/>
                  </a:lnTo>
                  <a:lnTo>
                    <a:pt x="56574" y="35483"/>
                  </a:lnTo>
                  <a:lnTo>
                    <a:pt x="54738" y="32935"/>
                  </a:lnTo>
                  <a:lnTo>
                    <a:pt x="45848" y="28348"/>
                  </a:lnTo>
                  <a:lnTo>
                    <a:pt x="33731" y="26809"/>
                  </a:lnTo>
                  <a:lnTo>
                    <a:pt x="10883" y="26809"/>
                  </a:lnTo>
                  <a:lnTo>
                    <a:pt x="10883" y="0"/>
                  </a:lnTo>
                  <a:close/>
                </a:path>
                <a:path w="62230" h="77470">
                  <a:moveTo>
                    <a:pt x="56574" y="35483"/>
                  </a:moveTo>
                  <a:lnTo>
                    <a:pt x="44170" y="35483"/>
                  </a:lnTo>
                  <a:lnTo>
                    <a:pt x="51079" y="40436"/>
                  </a:lnTo>
                  <a:lnTo>
                    <a:pt x="51079" y="51320"/>
                  </a:lnTo>
                  <a:lnTo>
                    <a:pt x="49782" y="58643"/>
                  </a:lnTo>
                  <a:lnTo>
                    <a:pt x="45972" y="63942"/>
                  </a:lnTo>
                  <a:lnTo>
                    <a:pt x="39769" y="67163"/>
                  </a:lnTo>
                  <a:lnTo>
                    <a:pt x="31292" y="68249"/>
                  </a:lnTo>
                  <a:lnTo>
                    <a:pt x="55698" y="68249"/>
                  </a:lnTo>
                  <a:lnTo>
                    <a:pt x="60042" y="62318"/>
                  </a:lnTo>
                  <a:lnTo>
                    <a:pt x="62077" y="51092"/>
                  </a:lnTo>
                  <a:lnTo>
                    <a:pt x="60211" y="40531"/>
                  </a:lnTo>
                  <a:lnTo>
                    <a:pt x="56574" y="35483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1" name="object 8">
              <a:extLst>
                <a:ext uri="{FF2B5EF4-FFF2-40B4-BE49-F238E27FC236}">
                  <a16:creationId xmlns="" xmlns:a16="http://schemas.microsoft.com/office/drawing/2014/main" id="{2A0B9DA9-576E-5F45-98B3-DDCEC0390609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74796" y="8430279"/>
              <a:ext cx="66154" cy="76911"/>
            </a:xfrm>
            <a:prstGeom prst="rect">
              <a:avLst/>
            </a:prstGeom>
          </p:spPr>
        </p:pic>
        <p:pic>
          <p:nvPicPr>
            <p:cNvPr id="70" name="object 9">
              <a:extLst>
                <a:ext uri="{FF2B5EF4-FFF2-40B4-BE49-F238E27FC236}">
                  <a16:creationId xmlns="" xmlns:a16="http://schemas.microsoft.com/office/drawing/2014/main" id="{920488C4-F170-904D-8568-912251DB6E3B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369272" y="8430277"/>
              <a:ext cx="85153" cy="76923"/>
            </a:xfrm>
            <a:prstGeom prst="rect">
              <a:avLst/>
            </a:prstGeom>
          </p:spPr>
        </p:pic>
        <p:sp>
          <p:nvSpPr>
            <p:cNvPr id="71" name="object 10">
              <a:extLst>
                <a:ext uri="{FF2B5EF4-FFF2-40B4-BE49-F238E27FC236}">
                  <a16:creationId xmlns="" xmlns:a16="http://schemas.microsoft.com/office/drawing/2014/main" id="{2EC8B7FF-7F96-304A-AF0B-09A5706CB567}"/>
                </a:ext>
              </a:extLst>
            </p:cNvPr>
            <p:cNvSpPr/>
            <p:nvPr/>
          </p:nvSpPr>
          <p:spPr>
            <a:xfrm>
              <a:off x="1482771" y="8430279"/>
              <a:ext cx="66675" cy="77470"/>
            </a:xfrm>
            <a:custGeom>
              <a:avLst/>
              <a:gdLst/>
              <a:ahLst/>
              <a:cxnLst/>
              <a:rect l="l" t="t" r="r" b="b"/>
              <a:pathLst>
                <a:path w="66675" h="77470">
                  <a:moveTo>
                    <a:pt x="66471" y="0"/>
                  </a:moveTo>
                  <a:lnTo>
                    <a:pt x="56349" y="0"/>
                  </a:lnTo>
                  <a:lnTo>
                    <a:pt x="10871" y="59334"/>
                  </a:lnTo>
                  <a:lnTo>
                    <a:pt x="10871" y="0"/>
                  </a:lnTo>
                  <a:lnTo>
                    <a:pt x="0" y="0"/>
                  </a:lnTo>
                  <a:lnTo>
                    <a:pt x="0" y="76911"/>
                  </a:lnTo>
                  <a:lnTo>
                    <a:pt x="10096" y="76911"/>
                  </a:lnTo>
                  <a:lnTo>
                    <a:pt x="55689" y="17691"/>
                  </a:lnTo>
                  <a:lnTo>
                    <a:pt x="55689" y="76911"/>
                  </a:lnTo>
                  <a:lnTo>
                    <a:pt x="66471" y="76911"/>
                  </a:lnTo>
                  <a:lnTo>
                    <a:pt x="66471" y="0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2" name="object 11">
              <a:extLst>
                <a:ext uri="{FF2B5EF4-FFF2-40B4-BE49-F238E27FC236}">
                  <a16:creationId xmlns="" xmlns:a16="http://schemas.microsoft.com/office/drawing/2014/main" id="{86F243BE-F416-A648-BCFC-B667C51B2616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34994" y="8541165"/>
              <a:ext cx="188554" cy="82626"/>
            </a:xfrm>
            <a:prstGeom prst="rect">
              <a:avLst/>
            </a:prstGeom>
          </p:spPr>
        </p:pic>
        <p:pic>
          <p:nvPicPr>
            <p:cNvPr id="73" name="object 12">
              <a:extLst>
                <a:ext uri="{FF2B5EF4-FFF2-40B4-BE49-F238E27FC236}">
                  <a16:creationId xmlns="" xmlns:a16="http://schemas.microsoft.com/office/drawing/2014/main" id="{596D7822-8887-3A47-97D1-FB22B43410C1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845724" y="8544010"/>
              <a:ext cx="164275" cy="88226"/>
            </a:xfrm>
            <a:prstGeom prst="rect">
              <a:avLst/>
            </a:prstGeom>
          </p:spPr>
        </p:pic>
        <p:pic>
          <p:nvPicPr>
            <p:cNvPr id="74" name="object 13">
              <a:extLst>
                <a:ext uri="{FF2B5EF4-FFF2-40B4-BE49-F238E27FC236}">
                  <a16:creationId xmlns="" xmlns:a16="http://schemas.microsoft.com/office/drawing/2014/main" id="{D8B163FE-8973-404D-8E08-58D9EF9B9606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57757" y="8543142"/>
              <a:ext cx="319289" cy="78663"/>
            </a:xfrm>
            <a:prstGeom prst="rect">
              <a:avLst/>
            </a:prstGeom>
          </p:spPr>
        </p:pic>
        <p:pic>
          <p:nvPicPr>
            <p:cNvPr id="75" name="object 14">
              <a:extLst>
                <a:ext uri="{FF2B5EF4-FFF2-40B4-BE49-F238E27FC236}">
                  <a16:creationId xmlns="" xmlns:a16="http://schemas.microsoft.com/office/drawing/2014/main" id="{7E5F990C-0C85-284A-BA6B-BD014A99F8EE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396605" y="8544012"/>
              <a:ext cx="66471" cy="76911"/>
            </a:xfrm>
            <a:prstGeom prst="rect">
              <a:avLst/>
            </a:prstGeom>
          </p:spPr>
        </p:pic>
        <p:pic>
          <p:nvPicPr>
            <p:cNvPr id="76" name="object 15">
              <a:extLst>
                <a:ext uri="{FF2B5EF4-FFF2-40B4-BE49-F238E27FC236}">
                  <a16:creationId xmlns="" xmlns:a16="http://schemas.microsoft.com/office/drawing/2014/main" id="{DA5A55AC-4B6C-514F-83B9-4B935DBE48ED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482771" y="8544012"/>
              <a:ext cx="66471" cy="76911"/>
            </a:xfrm>
            <a:prstGeom prst="rect">
              <a:avLst/>
            </a:prstGeom>
          </p:spPr>
        </p:pic>
        <p:sp>
          <p:nvSpPr>
            <p:cNvPr id="77" name="object 16">
              <a:extLst>
                <a:ext uri="{FF2B5EF4-FFF2-40B4-BE49-F238E27FC236}">
                  <a16:creationId xmlns="" xmlns:a16="http://schemas.microsoft.com/office/drawing/2014/main" id="{F3D7E595-2F2D-CE4B-8312-46BC95AF60EB}"/>
                </a:ext>
              </a:extLst>
            </p:cNvPr>
            <p:cNvSpPr/>
            <p:nvPr/>
          </p:nvSpPr>
          <p:spPr>
            <a:xfrm>
              <a:off x="1489430" y="8408555"/>
              <a:ext cx="54610" cy="8255"/>
            </a:xfrm>
            <a:custGeom>
              <a:avLst/>
              <a:gdLst/>
              <a:ahLst/>
              <a:cxnLst/>
              <a:rect l="l" t="t" r="r" b="b"/>
              <a:pathLst>
                <a:path w="54609" h="8254">
                  <a:moveTo>
                    <a:pt x="54533" y="0"/>
                  </a:moveTo>
                  <a:lnTo>
                    <a:pt x="0" y="0"/>
                  </a:lnTo>
                  <a:lnTo>
                    <a:pt x="0" y="8115"/>
                  </a:lnTo>
                  <a:lnTo>
                    <a:pt x="54533" y="8115"/>
                  </a:lnTo>
                  <a:lnTo>
                    <a:pt x="54533" y="0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8" name="object 17">
              <a:extLst>
                <a:ext uri="{FF2B5EF4-FFF2-40B4-BE49-F238E27FC236}">
                  <a16:creationId xmlns="" xmlns:a16="http://schemas.microsoft.com/office/drawing/2014/main" id="{34418427-8B52-414E-A3C5-A4EDAE0BD4DC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44093" y="7556702"/>
              <a:ext cx="895848" cy="769188"/>
            </a:xfrm>
            <a:prstGeom prst="rect">
              <a:avLst/>
            </a:prstGeom>
          </p:spPr>
        </p:pic>
      </p:grpSp>
      <p:sp>
        <p:nvSpPr>
          <p:cNvPr id="79" name="Заголовок 3"/>
          <p:cNvSpPr txBox="1">
            <a:spLocks/>
          </p:cNvSpPr>
          <p:nvPr/>
        </p:nvSpPr>
        <p:spPr>
          <a:xfrm>
            <a:off x="8634100" y="281971"/>
            <a:ext cx="3394834" cy="5726979"/>
          </a:xfrm>
          <a:prstGeom prst="rect">
            <a:avLst/>
          </a:prstGeom>
          <a:noFill/>
          <a:ln w="0" cmpd="sng">
            <a:noFill/>
          </a:ln>
        </p:spPr>
        <p:txBody>
          <a:bodyPr vert="horz" lIns="91440" tIns="45720" rIns="91440" bIns="45720" rtlCol="0" anchor="t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НАПОМИНАЕМ</a:t>
            </a:r>
          </a:p>
          <a:p>
            <a:pPr>
              <a:lnSpc>
                <a:spcPct val="150000"/>
              </a:lnSpc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 О  ВОЗМОЖНОСТИ ПОДАЧИ  ЗАЯВЛЕНИЯ</a:t>
            </a:r>
          </a:p>
          <a:p>
            <a:pPr>
              <a:lnSpc>
                <a:spcPct val="150000"/>
              </a:lnSpc>
            </a:pP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 НА  ФИНАНСОВОЕ ОБЕСПЕЧЕНИЕ ПРЕДУПРЕДИТЕЛЬНЫХ МЕР  </a:t>
            </a:r>
          </a:p>
          <a:p>
            <a:pPr>
              <a:lnSpc>
                <a:spcPct val="150000"/>
              </a:lnSpc>
            </a:pPr>
            <a:r>
              <a:rPr lang="ru-RU" sz="1800" b="1" u="sng" dirty="0" smtClean="0">
                <a:solidFill>
                  <a:srgbClr val="FF0000"/>
                </a:solidFill>
                <a:cs typeface="Arial" panose="020B0604020202020204" pitchFamily="34" charset="0"/>
              </a:rPr>
              <a:t>ЧЕРЕЗ  ПОРТАЛ ГОСУДАРСТВЕННЫХ  </a:t>
            </a:r>
            <a:r>
              <a:rPr lang="ru-RU" sz="2000" b="1" u="sng" dirty="0" smtClean="0">
                <a:solidFill>
                  <a:srgbClr val="FF0000"/>
                </a:solidFill>
                <a:cs typeface="Arial" panose="020B0604020202020204" pitchFamily="34" charset="0"/>
              </a:rPr>
              <a:t>УСЛУГ</a:t>
            </a:r>
          </a:p>
          <a:p>
            <a:pPr>
              <a:lnSpc>
                <a:spcPct val="100000"/>
              </a:lnSpc>
            </a:pPr>
            <a:endParaRPr lang="ru-RU" sz="2000" b="1" u="sng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pic>
        <p:nvPicPr>
          <p:cNvPr id="81" name="Рисунок 8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4100" y="4494363"/>
            <a:ext cx="3270353" cy="2102776"/>
          </a:xfrm>
          <a:prstGeom prst="rect">
            <a:avLst/>
          </a:prstGeom>
        </p:spPr>
      </p:pic>
      <p:pic>
        <p:nvPicPr>
          <p:cNvPr id="82" name="Рисунок 8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770" y="1"/>
            <a:ext cx="743548" cy="2449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25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2">
            <a:extLst>
              <a:ext uri="{FF2B5EF4-FFF2-40B4-BE49-F238E27FC236}">
                <a16:creationId xmlns="" xmlns:a16="http://schemas.microsoft.com/office/drawing/2014/main" id="{64980D0F-B47E-6C40-A2E1-8D22627AB5A8}"/>
              </a:ext>
            </a:extLst>
          </p:cNvPr>
          <p:cNvSpPr/>
          <p:nvPr/>
        </p:nvSpPr>
        <p:spPr>
          <a:xfrm>
            <a:off x="2364" y="3562350"/>
            <a:ext cx="4670108" cy="3295650"/>
          </a:xfrm>
          <a:custGeom>
            <a:avLst/>
            <a:gdLst/>
            <a:ahLst/>
            <a:cxnLst/>
            <a:rect l="l" t="t" r="r" b="b"/>
            <a:pathLst>
              <a:path w="6226810" h="4394200">
                <a:moveTo>
                  <a:pt x="6036116" y="1600200"/>
                </a:moveTo>
                <a:lnTo>
                  <a:pt x="4322374" y="1600200"/>
                </a:lnTo>
                <a:lnTo>
                  <a:pt x="4384865" y="1612900"/>
                </a:lnTo>
                <a:lnTo>
                  <a:pt x="4504556" y="1612900"/>
                </a:lnTo>
                <a:lnTo>
                  <a:pt x="4617041" y="1638300"/>
                </a:lnTo>
                <a:lnTo>
                  <a:pt x="4670524" y="1638300"/>
                </a:lnTo>
                <a:lnTo>
                  <a:pt x="4771858" y="1663700"/>
                </a:lnTo>
                <a:lnTo>
                  <a:pt x="4819664" y="1676400"/>
                </a:lnTo>
                <a:lnTo>
                  <a:pt x="4865532" y="1701800"/>
                </a:lnTo>
                <a:lnTo>
                  <a:pt x="4909439" y="1714500"/>
                </a:lnTo>
                <a:lnTo>
                  <a:pt x="4951363" y="1739900"/>
                </a:lnTo>
                <a:lnTo>
                  <a:pt x="4991281" y="1752600"/>
                </a:lnTo>
                <a:lnTo>
                  <a:pt x="5029170" y="1778000"/>
                </a:lnTo>
                <a:lnTo>
                  <a:pt x="5065008" y="1803400"/>
                </a:lnTo>
                <a:lnTo>
                  <a:pt x="5098772" y="1828800"/>
                </a:lnTo>
                <a:lnTo>
                  <a:pt x="5130438" y="1854200"/>
                </a:lnTo>
                <a:lnTo>
                  <a:pt x="5159986" y="1879600"/>
                </a:lnTo>
                <a:lnTo>
                  <a:pt x="5212631" y="1943100"/>
                </a:lnTo>
                <a:lnTo>
                  <a:pt x="5239335" y="1981200"/>
                </a:lnTo>
                <a:lnTo>
                  <a:pt x="5263154" y="2019300"/>
                </a:lnTo>
                <a:lnTo>
                  <a:pt x="5284069" y="2057400"/>
                </a:lnTo>
                <a:lnTo>
                  <a:pt x="5302057" y="2095500"/>
                </a:lnTo>
                <a:lnTo>
                  <a:pt x="5317097" y="2146300"/>
                </a:lnTo>
                <a:lnTo>
                  <a:pt x="5329170" y="2197100"/>
                </a:lnTo>
                <a:lnTo>
                  <a:pt x="5338254" y="2235200"/>
                </a:lnTo>
                <a:lnTo>
                  <a:pt x="5344328" y="2286000"/>
                </a:lnTo>
                <a:lnTo>
                  <a:pt x="5347372" y="2336800"/>
                </a:lnTo>
                <a:lnTo>
                  <a:pt x="5347364" y="2387600"/>
                </a:lnTo>
                <a:lnTo>
                  <a:pt x="5344284" y="2438400"/>
                </a:lnTo>
                <a:lnTo>
                  <a:pt x="5338111" y="2501900"/>
                </a:lnTo>
                <a:lnTo>
                  <a:pt x="5328824" y="2552700"/>
                </a:lnTo>
                <a:lnTo>
                  <a:pt x="5316402" y="2603500"/>
                </a:lnTo>
                <a:lnTo>
                  <a:pt x="5302557" y="2654300"/>
                </a:lnTo>
                <a:lnTo>
                  <a:pt x="5286285" y="2692400"/>
                </a:lnTo>
                <a:lnTo>
                  <a:pt x="5267683" y="2743200"/>
                </a:lnTo>
                <a:lnTo>
                  <a:pt x="5246847" y="2781300"/>
                </a:lnTo>
                <a:lnTo>
                  <a:pt x="5223873" y="2832100"/>
                </a:lnTo>
                <a:lnTo>
                  <a:pt x="5198858" y="2870200"/>
                </a:lnTo>
                <a:lnTo>
                  <a:pt x="5171897" y="2908300"/>
                </a:lnTo>
                <a:lnTo>
                  <a:pt x="5143087" y="2946400"/>
                </a:lnTo>
                <a:lnTo>
                  <a:pt x="5112524" y="2984500"/>
                </a:lnTo>
                <a:lnTo>
                  <a:pt x="5080303" y="3009900"/>
                </a:lnTo>
                <a:lnTo>
                  <a:pt x="5046523" y="3048000"/>
                </a:lnTo>
                <a:lnTo>
                  <a:pt x="5011277" y="3073400"/>
                </a:lnTo>
                <a:lnTo>
                  <a:pt x="4974664" y="3111500"/>
                </a:lnTo>
                <a:lnTo>
                  <a:pt x="4936778" y="3136900"/>
                </a:lnTo>
                <a:lnTo>
                  <a:pt x="4897716" y="3162300"/>
                </a:lnTo>
                <a:lnTo>
                  <a:pt x="4857575" y="3187700"/>
                </a:lnTo>
                <a:lnTo>
                  <a:pt x="4816450" y="3213100"/>
                </a:lnTo>
                <a:lnTo>
                  <a:pt x="4774438" y="3238500"/>
                </a:lnTo>
                <a:lnTo>
                  <a:pt x="4731634" y="3251200"/>
                </a:lnTo>
                <a:lnTo>
                  <a:pt x="4688136" y="3276600"/>
                </a:lnTo>
                <a:lnTo>
                  <a:pt x="4417938" y="3352800"/>
                </a:lnTo>
                <a:lnTo>
                  <a:pt x="4372268" y="3352800"/>
                </a:lnTo>
                <a:lnTo>
                  <a:pt x="4326673" y="3365500"/>
                </a:lnTo>
                <a:lnTo>
                  <a:pt x="3403922" y="3365500"/>
                </a:lnTo>
                <a:lnTo>
                  <a:pt x="2695527" y="4394200"/>
                </a:lnTo>
                <a:lnTo>
                  <a:pt x="3762512" y="4394200"/>
                </a:lnTo>
                <a:lnTo>
                  <a:pt x="3866126" y="4254500"/>
                </a:lnTo>
                <a:lnTo>
                  <a:pt x="4250081" y="4254500"/>
                </a:lnTo>
                <a:lnTo>
                  <a:pt x="4308077" y="4241800"/>
                </a:lnTo>
                <a:lnTo>
                  <a:pt x="4421686" y="4241800"/>
                </a:lnTo>
                <a:lnTo>
                  <a:pt x="4477293" y="4229100"/>
                </a:lnTo>
                <a:lnTo>
                  <a:pt x="4532096" y="4229100"/>
                </a:lnTo>
                <a:lnTo>
                  <a:pt x="4793928" y="4165600"/>
                </a:lnTo>
                <a:lnTo>
                  <a:pt x="4941151" y="4127500"/>
                </a:lnTo>
                <a:lnTo>
                  <a:pt x="4988558" y="4102100"/>
                </a:lnTo>
                <a:lnTo>
                  <a:pt x="5035124" y="4089400"/>
                </a:lnTo>
                <a:lnTo>
                  <a:pt x="5080847" y="4064000"/>
                </a:lnTo>
                <a:lnTo>
                  <a:pt x="5125723" y="4051300"/>
                </a:lnTo>
                <a:lnTo>
                  <a:pt x="5169748" y="4025900"/>
                </a:lnTo>
                <a:lnTo>
                  <a:pt x="5212918" y="4000500"/>
                </a:lnTo>
                <a:lnTo>
                  <a:pt x="5255231" y="3975100"/>
                </a:lnTo>
                <a:lnTo>
                  <a:pt x="5296681" y="3949700"/>
                </a:lnTo>
                <a:lnTo>
                  <a:pt x="5337266" y="3924300"/>
                </a:lnTo>
                <a:lnTo>
                  <a:pt x="5376982" y="3898900"/>
                </a:lnTo>
                <a:lnTo>
                  <a:pt x="5415826" y="3873500"/>
                </a:lnTo>
                <a:lnTo>
                  <a:pt x="5453793" y="3848100"/>
                </a:lnTo>
                <a:lnTo>
                  <a:pt x="5490880" y="3822700"/>
                </a:lnTo>
                <a:lnTo>
                  <a:pt x="5527084" y="3797300"/>
                </a:lnTo>
                <a:lnTo>
                  <a:pt x="5562401" y="3759200"/>
                </a:lnTo>
                <a:lnTo>
                  <a:pt x="5596827" y="3733800"/>
                </a:lnTo>
                <a:lnTo>
                  <a:pt x="5630358" y="3708400"/>
                </a:lnTo>
                <a:lnTo>
                  <a:pt x="5662991" y="3670300"/>
                </a:lnTo>
                <a:lnTo>
                  <a:pt x="5694723" y="3644900"/>
                </a:lnTo>
                <a:lnTo>
                  <a:pt x="5725549" y="3606800"/>
                </a:lnTo>
                <a:lnTo>
                  <a:pt x="5755466" y="3581400"/>
                </a:lnTo>
                <a:lnTo>
                  <a:pt x="5784471" y="3543300"/>
                </a:lnTo>
                <a:lnTo>
                  <a:pt x="5812559" y="3505200"/>
                </a:lnTo>
                <a:lnTo>
                  <a:pt x="5839728" y="3479800"/>
                </a:lnTo>
                <a:lnTo>
                  <a:pt x="5865973" y="3441700"/>
                </a:lnTo>
                <a:lnTo>
                  <a:pt x="5891291" y="3403600"/>
                </a:lnTo>
                <a:lnTo>
                  <a:pt x="5915678" y="3365500"/>
                </a:lnTo>
                <a:lnTo>
                  <a:pt x="5939131" y="3340100"/>
                </a:lnTo>
                <a:lnTo>
                  <a:pt x="5961646" y="3302000"/>
                </a:lnTo>
                <a:lnTo>
                  <a:pt x="5983219" y="3263900"/>
                </a:lnTo>
                <a:lnTo>
                  <a:pt x="6003847" y="3225800"/>
                </a:lnTo>
                <a:lnTo>
                  <a:pt x="6023526" y="3187700"/>
                </a:lnTo>
                <a:lnTo>
                  <a:pt x="6042253" y="3149600"/>
                </a:lnTo>
                <a:lnTo>
                  <a:pt x="6060023" y="3124200"/>
                </a:lnTo>
                <a:lnTo>
                  <a:pt x="6076833" y="3086100"/>
                </a:lnTo>
                <a:lnTo>
                  <a:pt x="6092681" y="3048000"/>
                </a:lnTo>
                <a:lnTo>
                  <a:pt x="6107561" y="3009900"/>
                </a:lnTo>
                <a:lnTo>
                  <a:pt x="6121470" y="2971800"/>
                </a:lnTo>
                <a:lnTo>
                  <a:pt x="6134405" y="2933700"/>
                </a:lnTo>
                <a:lnTo>
                  <a:pt x="6146362" y="2895600"/>
                </a:lnTo>
                <a:lnTo>
                  <a:pt x="6157337" y="2857500"/>
                </a:lnTo>
                <a:lnTo>
                  <a:pt x="6167328" y="2819400"/>
                </a:lnTo>
                <a:lnTo>
                  <a:pt x="6179573" y="2768600"/>
                </a:lnTo>
                <a:lnTo>
                  <a:pt x="6190396" y="2717800"/>
                </a:lnTo>
                <a:lnTo>
                  <a:pt x="6199800" y="2667000"/>
                </a:lnTo>
                <a:lnTo>
                  <a:pt x="6207791" y="2628900"/>
                </a:lnTo>
                <a:lnTo>
                  <a:pt x="6214374" y="2578100"/>
                </a:lnTo>
                <a:lnTo>
                  <a:pt x="6219554" y="2527300"/>
                </a:lnTo>
                <a:lnTo>
                  <a:pt x="6223335" y="2476500"/>
                </a:lnTo>
                <a:lnTo>
                  <a:pt x="6225723" y="2425700"/>
                </a:lnTo>
                <a:lnTo>
                  <a:pt x="6226723" y="2374900"/>
                </a:lnTo>
                <a:lnTo>
                  <a:pt x="6226339" y="2324100"/>
                </a:lnTo>
                <a:lnTo>
                  <a:pt x="6224577" y="2273300"/>
                </a:lnTo>
                <a:lnTo>
                  <a:pt x="6221441" y="2235200"/>
                </a:lnTo>
                <a:lnTo>
                  <a:pt x="6216937" y="2184400"/>
                </a:lnTo>
                <a:lnTo>
                  <a:pt x="6211069" y="2133600"/>
                </a:lnTo>
                <a:lnTo>
                  <a:pt x="6203843" y="2082800"/>
                </a:lnTo>
                <a:lnTo>
                  <a:pt x="6195264" y="2044700"/>
                </a:lnTo>
                <a:lnTo>
                  <a:pt x="6185335" y="1993900"/>
                </a:lnTo>
                <a:lnTo>
                  <a:pt x="6174063" y="1943100"/>
                </a:lnTo>
                <a:lnTo>
                  <a:pt x="6161453" y="1905000"/>
                </a:lnTo>
                <a:lnTo>
                  <a:pt x="6147509" y="1854200"/>
                </a:lnTo>
                <a:lnTo>
                  <a:pt x="6132236" y="1816100"/>
                </a:lnTo>
                <a:lnTo>
                  <a:pt x="6115639" y="1765300"/>
                </a:lnTo>
                <a:lnTo>
                  <a:pt x="6097724" y="1727200"/>
                </a:lnTo>
                <a:lnTo>
                  <a:pt x="6078495" y="1676400"/>
                </a:lnTo>
                <a:lnTo>
                  <a:pt x="6057957" y="1638300"/>
                </a:lnTo>
                <a:lnTo>
                  <a:pt x="6036116" y="1600200"/>
                </a:lnTo>
                <a:close/>
              </a:path>
              <a:path w="6226810" h="4394200">
                <a:moveTo>
                  <a:pt x="3639253" y="0"/>
                </a:moveTo>
                <a:lnTo>
                  <a:pt x="2572161" y="0"/>
                </a:lnTo>
                <a:lnTo>
                  <a:pt x="2072619" y="723900"/>
                </a:lnTo>
                <a:lnTo>
                  <a:pt x="1490780" y="723900"/>
                </a:lnTo>
                <a:lnTo>
                  <a:pt x="1432793" y="736600"/>
                </a:lnTo>
                <a:lnTo>
                  <a:pt x="1375844" y="736600"/>
                </a:lnTo>
                <a:lnTo>
                  <a:pt x="1211190" y="774700"/>
                </a:lnTo>
                <a:lnTo>
                  <a:pt x="1158358" y="774700"/>
                </a:lnTo>
                <a:lnTo>
                  <a:pt x="1106545" y="787400"/>
                </a:lnTo>
                <a:lnTo>
                  <a:pt x="1055748" y="812800"/>
                </a:lnTo>
                <a:lnTo>
                  <a:pt x="909420" y="850900"/>
                </a:lnTo>
                <a:lnTo>
                  <a:pt x="862652" y="876300"/>
                </a:lnTo>
                <a:lnTo>
                  <a:pt x="816882" y="901700"/>
                </a:lnTo>
                <a:lnTo>
                  <a:pt x="772106" y="914400"/>
                </a:lnTo>
                <a:lnTo>
                  <a:pt x="728321" y="939800"/>
                </a:lnTo>
                <a:lnTo>
                  <a:pt x="685523" y="965200"/>
                </a:lnTo>
                <a:lnTo>
                  <a:pt x="643708" y="990600"/>
                </a:lnTo>
                <a:lnTo>
                  <a:pt x="602873" y="1003300"/>
                </a:lnTo>
                <a:lnTo>
                  <a:pt x="563014" y="1028700"/>
                </a:lnTo>
                <a:lnTo>
                  <a:pt x="524128" y="1066800"/>
                </a:lnTo>
                <a:lnTo>
                  <a:pt x="486210" y="1092200"/>
                </a:lnTo>
                <a:lnTo>
                  <a:pt x="449257" y="1117600"/>
                </a:lnTo>
                <a:lnTo>
                  <a:pt x="413266" y="1143000"/>
                </a:lnTo>
                <a:lnTo>
                  <a:pt x="378232" y="1168400"/>
                </a:lnTo>
                <a:lnTo>
                  <a:pt x="344153" y="1206500"/>
                </a:lnTo>
                <a:lnTo>
                  <a:pt x="311024" y="1231900"/>
                </a:lnTo>
                <a:lnTo>
                  <a:pt x="278842" y="1270000"/>
                </a:lnTo>
                <a:lnTo>
                  <a:pt x="247603" y="1295400"/>
                </a:lnTo>
                <a:lnTo>
                  <a:pt x="217303" y="1333500"/>
                </a:lnTo>
                <a:lnTo>
                  <a:pt x="187940" y="1358900"/>
                </a:lnTo>
                <a:lnTo>
                  <a:pt x="159508" y="1397000"/>
                </a:lnTo>
                <a:lnTo>
                  <a:pt x="132006" y="1435100"/>
                </a:lnTo>
                <a:lnTo>
                  <a:pt x="105428" y="1460500"/>
                </a:lnTo>
                <a:lnTo>
                  <a:pt x="79771" y="1498600"/>
                </a:lnTo>
                <a:lnTo>
                  <a:pt x="55032" y="1536700"/>
                </a:lnTo>
                <a:lnTo>
                  <a:pt x="31207" y="1562100"/>
                </a:lnTo>
                <a:lnTo>
                  <a:pt x="8292" y="1600200"/>
                </a:lnTo>
                <a:lnTo>
                  <a:pt x="0" y="1612900"/>
                </a:lnTo>
                <a:lnTo>
                  <a:pt x="0" y="3530600"/>
                </a:lnTo>
                <a:lnTo>
                  <a:pt x="2860" y="3530600"/>
                </a:lnTo>
                <a:lnTo>
                  <a:pt x="31145" y="3568700"/>
                </a:lnTo>
                <a:lnTo>
                  <a:pt x="50455" y="3594100"/>
                </a:lnTo>
                <a:lnTo>
                  <a:pt x="92176" y="3644900"/>
                </a:lnTo>
                <a:lnTo>
                  <a:pt x="138186" y="3695700"/>
                </a:lnTo>
                <a:lnTo>
                  <a:pt x="188670" y="3746500"/>
                </a:lnTo>
                <a:lnTo>
                  <a:pt x="243812" y="3797300"/>
                </a:lnTo>
                <a:lnTo>
                  <a:pt x="273186" y="3822700"/>
                </a:lnTo>
                <a:lnTo>
                  <a:pt x="303795" y="3848100"/>
                </a:lnTo>
                <a:lnTo>
                  <a:pt x="335659" y="3873500"/>
                </a:lnTo>
                <a:lnTo>
                  <a:pt x="368804" y="3886200"/>
                </a:lnTo>
                <a:lnTo>
                  <a:pt x="403250" y="3911600"/>
                </a:lnTo>
                <a:lnTo>
                  <a:pt x="439023" y="3937000"/>
                </a:lnTo>
                <a:lnTo>
                  <a:pt x="476144" y="3962400"/>
                </a:lnTo>
                <a:lnTo>
                  <a:pt x="514636" y="3987800"/>
                </a:lnTo>
                <a:lnTo>
                  <a:pt x="554523" y="4000500"/>
                </a:lnTo>
                <a:lnTo>
                  <a:pt x="595828" y="4025900"/>
                </a:lnTo>
                <a:lnTo>
                  <a:pt x="638574" y="4038600"/>
                </a:lnTo>
                <a:lnTo>
                  <a:pt x="682783" y="4064000"/>
                </a:lnTo>
                <a:lnTo>
                  <a:pt x="728479" y="4076700"/>
                </a:lnTo>
                <a:lnTo>
                  <a:pt x="775684" y="4102100"/>
                </a:lnTo>
                <a:lnTo>
                  <a:pt x="824423" y="4114800"/>
                </a:lnTo>
                <a:lnTo>
                  <a:pt x="874717" y="4140200"/>
                </a:lnTo>
                <a:lnTo>
                  <a:pt x="926590" y="4152900"/>
                </a:lnTo>
                <a:lnTo>
                  <a:pt x="1035165" y="4178300"/>
                </a:lnTo>
                <a:lnTo>
                  <a:pt x="1210443" y="4216400"/>
                </a:lnTo>
                <a:lnTo>
                  <a:pt x="1272273" y="4216400"/>
                </a:lnTo>
                <a:lnTo>
                  <a:pt x="1335842" y="4229100"/>
                </a:lnTo>
                <a:lnTo>
                  <a:pt x="1401175" y="4229100"/>
                </a:lnTo>
                <a:lnTo>
                  <a:pt x="1468293" y="4241800"/>
                </a:lnTo>
                <a:lnTo>
                  <a:pt x="2269393" y="4241800"/>
                </a:lnTo>
                <a:lnTo>
                  <a:pt x="2885470" y="3365500"/>
                </a:lnTo>
                <a:lnTo>
                  <a:pt x="1493165" y="3365500"/>
                </a:lnTo>
                <a:lnTo>
                  <a:pt x="1434211" y="3352800"/>
                </a:lnTo>
                <a:lnTo>
                  <a:pt x="1377056" y="3352800"/>
                </a:lnTo>
                <a:lnTo>
                  <a:pt x="1268238" y="3327400"/>
                </a:lnTo>
                <a:lnTo>
                  <a:pt x="1166893" y="3302000"/>
                </a:lnTo>
                <a:lnTo>
                  <a:pt x="1119080" y="3289300"/>
                </a:lnTo>
                <a:lnTo>
                  <a:pt x="1073204" y="3276600"/>
                </a:lnTo>
                <a:lnTo>
                  <a:pt x="1029289" y="3251200"/>
                </a:lnTo>
                <a:lnTo>
                  <a:pt x="987357" y="3238500"/>
                </a:lnTo>
                <a:lnTo>
                  <a:pt x="947430" y="3213100"/>
                </a:lnTo>
                <a:lnTo>
                  <a:pt x="909533" y="3200400"/>
                </a:lnTo>
                <a:lnTo>
                  <a:pt x="873687" y="3175000"/>
                </a:lnTo>
                <a:lnTo>
                  <a:pt x="839916" y="3149600"/>
                </a:lnTo>
                <a:lnTo>
                  <a:pt x="808243" y="3124200"/>
                </a:lnTo>
                <a:lnTo>
                  <a:pt x="778690" y="3098800"/>
                </a:lnTo>
                <a:lnTo>
                  <a:pt x="751281" y="3060700"/>
                </a:lnTo>
                <a:lnTo>
                  <a:pt x="726038" y="3035300"/>
                </a:lnTo>
                <a:lnTo>
                  <a:pt x="699364" y="2997200"/>
                </a:lnTo>
                <a:lnTo>
                  <a:pt x="675571" y="2959100"/>
                </a:lnTo>
                <a:lnTo>
                  <a:pt x="654678" y="2921000"/>
                </a:lnTo>
                <a:lnTo>
                  <a:pt x="636708" y="2870200"/>
                </a:lnTo>
                <a:lnTo>
                  <a:pt x="621682" y="2832100"/>
                </a:lnTo>
                <a:lnTo>
                  <a:pt x="609620" y="2781300"/>
                </a:lnTo>
                <a:lnTo>
                  <a:pt x="600545" y="2730500"/>
                </a:lnTo>
                <a:lnTo>
                  <a:pt x="594476" y="2679700"/>
                </a:lnTo>
                <a:lnTo>
                  <a:pt x="591435" y="2628900"/>
                </a:lnTo>
                <a:lnTo>
                  <a:pt x="591444" y="2578100"/>
                </a:lnTo>
                <a:lnTo>
                  <a:pt x="594523" y="2527300"/>
                </a:lnTo>
                <a:lnTo>
                  <a:pt x="600693" y="2476500"/>
                </a:lnTo>
                <a:lnTo>
                  <a:pt x="609976" y="2425700"/>
                </a:lnTo>
                <a:lnTo>
                  <a:pt x="622393" y="2374900"/>
                </a:lnTo>
                <a:lnTo>
                  <a:pt x="632752" y="2336800"/>
                </a:lnTo>
                <a:lnTo>
                  <a:pt x="644657" y="2298700"/>
                </a:lnTo>
                <a:lnTo>
                  <a:pt x="658127" y="2260600"/>
                </a:lnTo>
                <a:lnTo>
                  <a:pt x="673175" y="2222500"/>
                </a:lnTo>
                <a:lnTo>
                  <a:pt x="689819" y="2184400"/>
                </a:lnTo>
                <a:lnTo>
                  <a:pt x="708075" y="2146300"/>
                </a:lnTo>
                <a:lnTo>
                  <a:pt x="727957" y="2108200"/>
                </a:lnTo>
                <a:lnTo>
                  <a:pt x="749483" y="2070100"/>
                </a:lnTo>
                <a:lnTo>
                  <a:pt x="772668" y="2044700"/>
                </a:lnTo>
                <a:lnTo>
                  <a:pt x="797527" y="2006600"/>
                </a:lnTo>
                <a:lnTo>
                  <a:pt x="824078" y="1968500"/>
                </a:lnTo>
                <a:lnTo>
                  <a:pt x="852336" y="1943100"/>
                </a:lnTo>
                <a:lnTo>
                  <a:pt x="882316" y="1905000"/>
                </a:lnTo>
                <a:lnTo>
                  <a:pt x="914035" y="1879600"/>
                </a:lnTo>
                <a:lnTo>
                  <a:pt x="947509" y="1841500"/>
                </a:lnTo>
                <a:lnTo>
                  <a:pt x="982753" y="1816100"/>
                </a:lnTo>
                <a:lnTo>
                  <a:pt x="1019784" y="1790700"/>
                </a:lnTo>
                <a:lnTo>
                  <a:pt x="1058617" y="1765300"/>
                </a:lnTo>
                <a:lnTo>
                  <a:pt x="1099269" y="1739900"/>
                </a:lnTo>
                <a:lnTo>
                  <a:pt x="1141755" y="1714500"/>
                </a:lnTo>
                <a:lnTo>
                  <a:pt x="1186091" y="1701800"/>
                </a:lnTo>
                <a:lnTo>
                  <a:pt x="1232293" y="1676400"/>
                </a:lnTo>
                <a:lnTo>
                  <a:pt x="1280378" y="1663700"/>
                </a:lnTo>
                <a:lnTo>
                  <a:pt x="1382257" y="1638300"/>
                </a:lnTo>
                <a:lnTo>
                  <a:pt x="1491856" y="1612900"/>
                </a:lnTo>
                <a:lnTo>
                  <a:pt x="1549590" y="1600200"/>
                </a:lnTo>
                <a:lnTo>
                  <a:pt x="2534721" y="1600200"/>
                </a:lnTo>
                <a:lnTo>
                  <a:pt x="3639253" y="0"/>
                </a:lnTo>
                <a:close/>
              </a:path>
              <a:path w="6226810" h="4394200">
                <a:moveTo>
                  <a:pt x="4401513" y="723900"/>
                </a:moveTo>
                <a:lnTo>
                  <a:pt x="3669403" y="723900"/>
                </a:lnTo>
                <a:lnTo>
                  <a:pt x="1812206" y="3365500"/>
                </a:lnTo>
                <a:lnTo>
                  <a:pt x="2885470" y="3365500"/>
                </a:lnTo>
                <a:lnTo>
                  <a:pt x="4126552" y="1600200"/>
                </a:lnTo>
                <a:lnTo>
                  <a:pt x="6036116" y="1600200"/>
                </a:lnTo>
                <a:lnTo>
                  <a:pt x="6012975" y="1562100"/>
                </a:lnTo>
                <a:lnTo>
                  <a:pt x="5988541" y="1511300"/>
                </a:lnTo>
                <a:lnTo>
                  <a:pt x="5962817" y="1473200"/>
                </a:lnTo>
                <a:lnTo>
                  <a:pt x="5935810" y="1435100"/>
                </a:lnTo>
                <a:lnTo>
                  <a:pt x="5907524" y="1397000"/>
                </a:lnTo>
                <a:lnTo>
                  <a:pt x="5867892" y="1346200"/>
                </a:lnTo>
                <a:lnTo>
                  <a:pt x="5824061" y="1308100"/>
                </a:lnTo>
                <a:lnTo>
                  <a:pt x="5800513" y="1282700"/>
                </a:lnTo>
                <a:lnTo>
                  <a:pt x="5750036" y="1231900"/>
                </a:lnTo>
                <a:lnTo>
                  <a:pt x="5694900" y="1181100"/>
                </a:lnTo>
                <a:lnTo>
                  <a:pt x="5665527" y="1155700"/>
                </a:lnTo>
                <a:lnTo>
                  <a:pt x="5634920" y="1130300"/>
                </a:lnTo>
                <a:lnTo>
                  <a:pt x="5603057" y="1104900"/>
                </a:lnTo>
                <a:lnTo>
                  <a:pt x="5569913" y="1079500"/>
                </a:lnTo>
                <a:lnTo>
                  <a:pt x="5535467" y="1054100"/>
                </a:lnTo>
                <a:lnTo>
                  <a:pt x="5499695" y="1028700"/>
                </a:lnTo>
                <a:lnTo>
                  <a:pt x="5462574" y="1016000"/>
                </a:lnTo>
                <a:lnTo>
                  <a:pt x="5424081" y="990600"/>
                </a:lnTo>
                <a:lnTo>
                  <a:pt x="5384193" y="965200"/>
                </a:lnTo>
                <a:lnTo>
                  <a:pt x="5342888" y="952500"/>
                </a:lnTo>
                <a:lnTo>
                  <a:pt x="5300142" y="927100"/>
                </a:lnTo>
                <a:lnTo>
                  <a:pt x="5255932" y="914400"/>
                </a:lnTo>
                <a:lnTo>
                  <a:pt x="5210236" y="889000"/>
                </a:lnTo>
                <a:lnTo>
                  <a:pt x="5163030" y="876300"/>
                </a:lnTo>
                <a:lnTo>
                  <a:pt x="5114291" y="850900"/>
                </a:lnTo>
                <a:lnTo>
                  <a:pt x="5012124" y="825500"/>
                </a:lnTo>
                <a:lnTo>
                  <a:pt x="4903550" y="800100"/>
                </a:lnTo>
                <a:lnTo>
                  <a:pt x="4728275" y="762000"/>
                </a:lnTo>
                <a:lnTo>
                  <a:pt x="4666448" y="749300"/>
                </a:lnTo>
                <a:lnTo>
                  <a:pt x="4602881" y="749300"/>
                </a:lnTo>
                <a:lnTo>
                  <a:pt x="4537551" y="736600"/>
                </a:lnTo>
                <a:lnTo>
                  <a:pt x="4470437" y="736600"/>
                </a:lnTo>
                <a:lnTo>
                  <a:pt x="4401513" y="723900"/>
                </a:lnTo>
                <a:close/>
              </a:path>
            </a:pathLst>
          </a:custGeom>
          <a:solidFill>
            <a:srgbClr val="F1F1F2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5" name="object 18">
            <a:extLst>
              <a:ext uri="{FF2B5EF4-FFF2-40B4-BE49-F238E27FC236}">
                <a16:creationId xmlns="" xmlns:a16="http://schemas.microsoft.com/office/drawing/2014/main" id="{71FC9997-0AEB-4142-BD12-050007547423}"/>
              </a:ext>
            </a:extLst>
          </p:cNvPr>
          <p:cNvSpPr txBox="1">
            <a:spLocks noGrp="1"/>
          </p:cNvSpPr>
          <p:nvPr>
            <p:ph type="sldNum" sz="quarter" idx="4294967295"/>
          </p:nvPr>
        </p:nvSpPr>
        <p:spPr>
          <a:xfrm>
            <a:off x="11919975" y="6583473"/>
            <a:ext cx="120491" cy="837248"/>
          </a:xfrm>
          <a:prstGeom prst="rect">
            <a:avLst/>
          </a:prstGeom>
        </p:spPr>
        <p:txBody>
          <a:bodyPr vert="horz" wrap="square" lIns="0" tIns="6191" rIns="0" bIns="0" rtlCol="0">
            <a:spAutoFit/>
          </a:bodyPr>
          <a:lstStyle/>
          <a:p>
            <a:pPr marL="28575">
              <a:spcBef>
                <a:spcPts val="49"/>
              </a:spcBef>
            </a:pPr>
            <a:fld id="{81D60167-4931-47E6-BA6A-407CBD079E47}" type="slidenum">
              <a:rPr dirty="0"/>
              <a:pPr marL="28575">
                <a:spcBef>
                  <a:spcPts val="49"/>
                </a:spcBef>
              </a:pPr>
              <a:t>9</a:t>
            </a:fld>
            <a:endParaRPr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766" y="2859974"/>
            <a:ext cx="2169879" cy="216987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5316" y="2854669"/>
            <a:ext cx="2175184" cy="21751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541" y="2854669"/>
            <a:ext cx="2169879" cy="2175184"/>
          </a:xfrm>
          <a:prstGeom prst="rect">
            <a:avLst/>
          </a:prstGeom>
        </p:spPr>
      </p:pic>
      <p:graphicFrame>
        <p:nvGraphicFramePr>
          <p:cNvPr id="28" name="Таблица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9769487"/>
              </p:ext>
            </p:extLst>
          </p:nvPr>
        </p:nvGraphicFramePr>
        <p:xfrm>
          <a:off x="845390" y="-1"/>
          <a:ext cx="11346610" cy="7908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466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7908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Контактная информация</a:t>
                      </a:r>
                      <a:endParaRPr lang="ru-RU" sz="32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9000">
                          <a:schemeClr val="accent1">
                            <a:lumMod val="20000"/>
                            <a:lumOff val="80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9" name="Прямоугольник 28"/>
          <p:cNvSpPr/>
          <p:nvPr/>
        </p:nvSpPr>
        <p:spPr>
          <a:xfrm>
            <a:off x="2117002" y="5384860"/>
            <a:ext cx="8458201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Спасибо за внимание!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2800364" y="1134467"/>
            <a:ext cx="7307464" cy="1200329"/>
          </a:xfrm>
          <a:prstGeom prst="rect">
            <a:avLst/>
          </a:prstGeom>
          <a:noFill/>
          <a:ln w="73025" cap="rnd" cmpd="sng">
            <a:noFill/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Open Sans" panose="020B0604020202020204" charset="0"/>
                <a:cs typeface="Open Sans" panose="020B0604020202020204" charset="0"/>
              </a:rPr>
              <a:t>Управление организации страхования профессиональных рисков:</a:t>
            </a:r>
          </a:p>
          <a:p>
            <a:pPr algn="ctr">
              <a:spcAft>
                <a:spcPts val="0"/>
              </a:spcAft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Open Sans" panose="020B0604020202020204" charset="0"/>
                <a:cs typeface="Open Sans" panose="020B0604020202020204" charset="0"/>
              </a:rPr>
              <a:t>vred@52.sfr.gov.ru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Open Sans" panose="020B0604020202020204" charset="0"/>
              <a:cs typeface="Open Sans" panose="020B0604020202020204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2335054" y="935167"/>
            <a:ext cx="702712" cy="722291"/>
            <a:chOff x="5824630" y="1057378"/>
            <a:chExt cx="702712" cy="722291"/>
          </a:xfrm>
        </p:grpSpPr>
        <p:cxnSp>
          <p:nvCxnSpPr>
            <p:cNvPr id="32" name="Прямая соединительная линия 31"/>
            <p:cNvCxnSpPr/>
            <p:nvPr/>
          </p:nvCxnSpPr>
          <p:spPr>
            <a:xfrm>
              <a:off x="5824630" y="1057378"/>
              <a:ext cx="0" cy="722291"/>
            </a:xfrm>
            <a:prstGeom prst="line">
              <a:avLst/>
            </a:prstGeom>
            <a:ln w="38100">
              <a:solidFill>
                <a:srgbClr val="C642A3"/>
              </a:solidFill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5400000">
              <a:off x="6175986" y="706348"/>
              <a:ext cx="0" cy="702712"/>
            </a:xfrm>
            <a:prstGeom prst="line">
              <a:avLst/>
            </a:prstGeom>
            <a:ln w="38100">
              <a:solidFill>
                <a:srgbClr val="C642A3"/>
              </a:solidFill>
              <a:round/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Группа 33"/>
          <p:cNvGrpSpPr/>
          <p:nvPr/>
        </p:nvGrpSpPr>
        <p:grpSpPr>
          <a:xfrm>
            <a:off x="9839206" y="1566464"/>
            <a:ext cx="735997" cy="758502"/>
            <a:chOff x="11384755" y="2996641"/>
            <a:chExt cx="522196" cy="522196"/>
          </a:xfrm>
        </p:grpSpPr>
        <p:cxnSp>
          <p:nvCxnSpPr>
            <p:cNvPr id="35" name="Прямая соединительная линия 34"/>
            <p:cNvCxnSpPr/>
            <p:nvPr/>
          </p:nvCxnSpPr>
          <p:spPr>
            <a:xfrm>
              <a:off x="11895529" y="2996641"/>
              <a:ext cx="0" cy="522196"/>
            </a:xfrm>
            <a:prstGeom prst="line">
              <a:avLst/>
            </a:prstGeom>
            <a:ln w="38100">
              <a:solidFill>
                <a:srgbClr val="C642A3"/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5400000">
              <a:off x="11645853" y="3257739"/>
              <a:ext cx="0" cy="522196"/>
            </a:xfrm>
            <a:prstGeom prst="line">
              <a:avLst/>
            </a:prstGeom>
            <a:ln w="38100">
              <a:solidFill>
                <a:srgbClr val="C642A3"/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object 3">
            <a:extLst>
              <a:ext uri="{FF2B5EF4-FFF2-40B4-BE49-F238E27FC236}">
                <a16:creationId xmlns="" xmlns:a16="http://schemas.microsoft.com/office/drawing/2014/main" id="{819F3872-8C93-764C-B639-237405654395}"/>
              </a:ext>
            </a:extLst>
          </p:cNvPr>
          <p:cNvSpPr/>
          <p:nvPr/>
        </p:nvSpPr>
        <p:spPr>
          <a:xfrm>
            <a:off x="2364" y="0"/>
            <a:ext cx="998398" cy="6857999"/>
          </a:xfrm>
          <a:custGeom>
            <a:avLst/>
            <a:gdLst/>
            <a:ahLst/>
            <a:cxnLst/>
            <a:rect l="l" t="t" r="r" b="b"/>
            <a:pathLst>
              <a:path w="3034665" h="8856345">
                <a:moveTo>
                  <a:pt x="2310396" y="0"/>
                </a:moveTo>
                <a:lnTo>
                  <a:pt x="0" y="0"/>
                </a:lnTo>
                <a:lnTo>
                  <a:pt x="0" y="8856002"/>
                </a:lnTo>
                <a:lnTo>
                  <a:pt x="3034550" y="8856002"/>
                </a:lnTo>
                <a:lnTo>
                  <a:pt x="3007347" y="8795408"/>
                </a:lnTo>
                <a:lnTo>
                  <a:pt x="2980688" y="8735033"/>
                </a:lnTo>
                <a:lnTo>
                  <a:pt x="2954568" y="8674876"/>
                </a:lnTo>
                <a:lnTo>
                  <a:pt x="2928983" y="8614936"/>
                </a:lnTo>
                <a:lnTo>
                  <a:pt x="2903927" y="8555211"/>
                </a:lnTo>
                <a:lnTo>
                  <a:pt x="2879397" y="8495701"/>
                </a:lnTo>
                <a:lnTo>
                  <a:pt x="2855387" y="8436404"/>
                </a:lnTo>
                <a:lnTo>
                  <a:pt x="2831893" y="8377321"/>
                </a:lnTo>
                <a:lnTo>
                  <a:pt x="2808910" y="8318448"/>
                </a:lnTo>
                <a:lnTo>
                  <a:pt x="2786434" y="8259787"/>
                </a:lnTo>
                <a:lnTo>
                  <a:pt x="2764459" y="8201335"/>
                </a:lnTo>
                <a:lnTo>
                  <a:pt x="2742981" y="8143091"/>
                </a:lnTo>
                <a:lnTo>
                  <a:pt x="2721995" y="8085055"/>
                </a:lnTo>
                <a:lnTo>
                  <a:pt x="2701497" y="8027225"/>
                </a:lnTo>
                <a:lnTo>
                  <a:pt x="2681481" y="7969600"/>
                </a:lnTo>
                <a:lnTo>
                  <a:pt x="2661944" y="7912180"/>
                </a:lnTo>
                <a:lnTo>
                  <a:pt x="2642880" y="7854963"/>
                </a:lnTo>
                <a:lnTo>
                  <a:pt x="2624285" y="7797949"/>
                </a:lnTo>
                <a:lnTo>
                  <a:pt x="2606154" y="7741136"/>
                </a:lnTo>
                <a:lnTo>
                  <a:pt x="2588482" y="7684523"/>
                </a:lnTo>
                <a:lnTo>
                  <a:pt x="2571264" y="7628109"/>
                </a:lnTo>
                <a:lnTo>
                  <a:pt x="2554497" y="7571894"/>
                </a:lnTo>
                <a:lnTo>
                  <a:pt x="2538174" y="7515875"/>
                </a:lnTo>
                <a:lnTo>
                  <a:pt x="2522292" y="7460053"/>
                </a:lnTo>
                <a:lnTo>
                  <a:pt x="2506846" y="7404426"/>
                </a:lnTo>
                <a:lnTo>
                  <a:pt x="2491831" y="7348993"/>
                </a:lnTo>
                <a:lnTo>
                  <a:pt x="2477242" y="7293752"/>
                </a:lnTo>
                <a:lnTo>
                  <a:pt x="2463075" y="7238704"/>
                </a:lnTo>
                <a:lnTo>
                  <a:pt x="2449325" y="7183847"/>
                </a:lnTo>
                <a:lnTo>
                  <a:pt x="2435986" y="7129180"/>
                </a:lnTo>
                <a:lnTo>
                  <a:pt x="2423056" y="7074702"/>
                </a:lnTo>
                <a:lnTo>
                  <a:pt x="2410528" y="7020411"/>
                </a:lnTo>
                <a:lnTo>
                  <a:pt x="2398398" y="6966308"/>
                </a:lnTo>
                <a:lnTo>
                  <a:pt x="2386662" y="6912390"/>
                </a:lnTo>
                <a:lnTo>
                  <a:pt x="2375314" y="6858657"/>
                </a:lnTo>
                <a:lnTo>
                  <a:pt x="2364350" y="6805108"/>
                </a:lnTo>
                <a:lnTo>
                  <a:pt x="2353765" y="6751741"/>
                </a:lnTo>
                <a:lnTo>
                  <a:pt x="2343555" y="6698557"/>
                </a:lnTo>
                <a:lnTo>
                  <a:pt x="2333715" y="6645553"/>
                </a:lnTo>
                <a:lnTo>
                  <a:pt x="2324240" y="6592728"/>
                </a:lnTo>
                <a:lnTo>
                  <a:pt x="2315125" y="6540082"/>
                </a:lnTo>
                <a:lnTo>
                  <a:pt x="2306366" y="6487614"/>
                </a:lnTo>
                <a:lnTo>
                  <a:pt x="2297958" y="6435322"/>
                </a:lnTo>
                <a:lnTo>
                  <a:pt x="2289897" y="6383206"/>
                </a:lnTo>
                <a:lnTo>
                  <a:pt x="2282176" y="6331265"/>
                </a:lnTo>
                <a:lnTo>
                  <a:pt x="2274793" y="6279496"/>
                </a:lnTo>
                <a:lnTo>
                  <a:pt x="2267742" y="6227900"/>
                </a:lnTo>
                <a:lnTo>
                  <a:pt x="2261018" y="6176476"/>
                </a:lnTo>
                <a:lnTo>
                  <a:pt x="2254617" y="6125222"/>
                </a:lnTo>
                <a:lnTo>
                  <a:pt x="2248535" y="6074137"/>
                </a:lnTo>
                <a:lnTo>
                  <a:pt x="2242765" y="6023221"/>
                </a:lnTo>
                <a:lnTo>
                  <a:pt x="2237304" y="5972472"/>
                </a:lnTo>
                <a:lnTo>
                  <a:pt x="2232147" y="5921889"/>
                </a:lnTo>
                <a:lnTo>
                  <a:pt x="2227289" y="5871471"/>
                </a:lnTo>
                <a:lnTo>
                  <a:pt x="2222726" y="5821218"/>
                </a:lnTo>
                <a:lnTo>
                  <a:pt x="2218453" y="5771128"/>
                </a:lnTo>
                <a:lnTo>
                  <a:pt x="2214464" y="5721200"/>
                </a:lnTo>
                <a:lnTo>
                  <a:pt x="2210756" y="5671433"/>
                </a:lnTo>
                <a:lnTo>
                  <a:pt x="2207324" y="5621826"/>
                </a:lnTo>
                <a:lnTo>
                  <a:pt x="2204162" y="5572378"/>
                </a:lnTo>
                <a:lnTo>
                  <a:pt x="2198633" y="5473955"/>
                </a:lnTo>
                <a:lnTo>
                  <a:pt x="2194132" y="5376156"/>
                </a:lnTo>
                <a:lnTo>
                  <a:pt x="2190620" y="5278972"/>
                </a:lnTo>
                <a:lnTo>
                  <a:pt x="2188061" y="5182396"/>
                </a:lnTo>
                <a:lnTo>
                  <a:pt x="2186415" y="5086419"/>
                </a:lnTo>
                <a:lnTo>
                  <a:pt x="2185647" y="4991033"/>
                </a:lnTo>
                <a:lnTo>
                  <a:pt x="2185717" y="4896229"/>
                </a:lnTo>
                <a:lnTo>
                  <a:pt x="2186589" y="4802000"/>
                </a:lnTo>
                <a:lnTo>
                  <a:pt x="2188224" y="4708337"/>
                </a:lnTo>
                <a:lnTo>
                  <a:pt x="2190586" y="4615231"/>
                </a:lnTo>
                <a:lnTo>
                  <a:pt x="2193636" y="4522676"/>
                </a:lnTo>
                <a:lnTo>
                  <a:pt x="2197336" y="4430662"/>
                </a:lnTo>
                <a:lnTo>
                  <a:pt x="2201650" y="4339181"/>
                </a:lnTo>
                <a:lnTo>
                  <a:pt x="2206539" y="4248225"/>
                </a:lnTo>
                <a:lnTo>
                  <a:pt x="2211966" y="4157785"/>
                </a:lnTo>
                <a:lnTo>
                  <a:pt x="2221032" y="4023077"/>
                </a:lnTo>
                <a:lnTo>
                  <a:pt x="2231096" y="3889485"/>
                </a:lnTo>
                <a:lnTo>
                  <a:pt x="2242031" y="3756981"/>
                </a:lnTo>
                <a:lnTo>
                  <a:pt x="2257746" y="3581954"/>
                </a:lnTo>
                <a:lnTo>
                  <a:pt x="2278790" y="3365722"/>
                </a:lnTo>
                <a:lnTo>
                  <a:pt x="2367152" y="2526647"/>
                </a:lnTo>
                <a:lnTo>
                  <a:pt x="2387346" y="2322699"/>
                </a:lnTo>
                <a:lnTo>
                  <a:pt x="2402135" y="2161037"/>
                </a:lnTo>
                <a:lnTo>
                  <a:pt x="2412234" y="2040621"/>
                </a:lnTo>
                <a:lnTo>
                  <a:pt x="2421338" y="1920885"/>
                </a:lnTo>
                <a:lnTo>
                  <a:pt x="2426794" y="1841425"/>
                </a:lnTo>
                <a:lnTo>
                  <a:pt x="2431713" y="1762248"/>
                </a:lnTo>
                <a:lnTo>
                  <a:pt x="2436059" y="1683344"/>
                </a:lnTo>
                <a:lnTo>
                  <a:pt x="2439795" y="1604705"/>
                </a:lnTo>
                <a:lnTo>
                  <a:pt x="2442881" y="1526323"/>
                </a:lnTo>
                <a:lnTo>
                  <a:pt x="2445282" y="1448191"/>
                </a:lnTo>
                <a:lnTo>
                  <a:pt x="2446958" y="1370298"/>
                </a:lnTo>
                <a:lnTo>
                  <a:pt x="2447873" y="1292639"/>
                </a:lnTo>
                <a:lnTo>
                  <a:pt x="2447988" y="1215203"/>
                </a:lnTo>
                <a:lnTo>
                  <a:pt x="2447266" y="1137984"/>
                </a:lnTo>
                <a:lnTo>
                  <a:pt x="2445670" y="1060972"/>
                </a:lnTo>
                <a:lnTo>
                  <a:pt x="2443162" y="984160"/>
                </a:lnTo>
                <a:lnTo>
                  <a:pt x="2439703" y="907538"/>
                </a:lnTo>
                <a:lnTo>
                  <a:pt x="2435257" y="831100"/>
                </a:lnTo>
                <a:lnTo>
                  <a:pt x="2432652" y="792947"/>
                </a:lnTo>
                <a:lnTo>
                  <a:pt x="2429786" y="754837"/>
                </a:lnTo>
                <a:lnTo>
                  <a:pt x="2426654" y="716768"/>
                </a:lnTo>
                <a:lnTo>
                  <a:pt x="2423252" y="678740"/>
                </a:lnTo>
                <a:lnTo>
                  <a:pt x="2419574" y="640751"/>
                </a:lnTo>
                <a:lnTo>
                  <a:pt x="2415617" y="602801"/>
                </a:lnTo>
                <a:lnTo>
                  <a:pt x="2411375" y="564888"/>
                </a:lnTo>
                <a:lnTo>
                  <a:pt x="2406843" y="527012"/>
                </a:lnTo>
                <a:lnTo>
                  <a:pt x="2402018" y="489172"/>
                </a:lnTo>
                <a:lnTo>
                  <a:pt x="2396894" y="451365"/>
                </a:lnTo>
                <a:lnTo>
                  <a:pt x="2391467" y="413592"/>
                </a:lnTo>
                <a:lnTo>
                  <a:pt x="2385732" y="375852"/>
                </a:lnTo>
                <a:lnTo>
                  <a:pt x="2379683" y="338143"/>
                </a:lnTo>
                <a:lnTo>
                  <a:pt x="2373318" y="300464"/>
                </a:lnTo>
                <a:lnTo>
                  <a:pt x="2366630" y="262814"/>
                </a:lnTo>
                <a:lnTo>
                  <a:pt x="2359615" y="225193"/>
                </a:lnTo>
                <a:lnTo>
                  <a:pt x="2352268" y="187599"/>
                </a:lnTo>
                <a:lnTo>
                  <a:pt x="2344585" y="150031"/>
                </a:lnTo>
                <a:lnTo>
                  <a:pt x="2336562" y="112488"/>
                </a:lnTo>
                <a:lnTo>
                  <a:pt x="2328192" y="74969"/>
                </a:lnTo>
                <a:lnTo>
                  <a:pt x="2319472" y="37473"/>
                </a:lnTo>
                <a:lnTo>
                  <a:pt x="2310396" y="0"/>
                </a:lnTo>
                <a:close/>
              </a:path>
            </a:pathLst>
          </a:custGeom>
          <a:solidFill>
            <a:srgbClr val="CCDDE7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lIns="0" tIns="0" rIns="0" bIns="0" rtlCol="0"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endParaRPr/>
          </a:p>
        </p:txBody>
      </p:sp>
      <p:pic>
        <p:nvPicPr>
          <p:cNvPr id="40" name="object 4">
            <a:extLst>
              <a:ext uri="{FF2B5EF4-FFF2-40B4-BE49-F238E27FC236}">
                <a16:creationId xmlns="" xmlns:a16="http://schemas.microsoft.com/office/drawing/2014/main" id="{727F49BB-7DF1-9447-A753-D8716D7627C5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27548" y="9349"/>
            <a:ext cx="347045" cy="6857999"/>
          </a:xfrm>
          <a:prstGeom prst="rect">
            <a:avLst/>
          </a:prstGeom>
        </p:spPr>
      </p:pic>
      <p:grpSp>
        <p:nvGrpSpPr>
          <p:cNvPr id="41" name="Group 47">
            <a:extLst>
              <a:ext uri="{FF2B5EF4-FFF2-40B4-BE49-F238E27FC236}">
                <a16:creationId xmlns="" xmlns:a16="http://schemas.microsoft.com/office/drawing/2014/main" id="{A19E95C1-44B7-5941-A77E-45C75DB8EAFB}"/>
              </a:ext>
            </a:extLst>
          </p:cNvPr>
          <p:cNvGrpSpPr/>
          <p:nvPr/>
        </p:nvGrpSpPr>
        <p:grpSpPr>
          <a:xfrm>
            <a:off x="79679" y="159339"/>
            <a:ext cx="621392" cy="742157"/>
            <a:chOff x="634994" y="7556702"/>
            <a:chExt cx="914452" cy="1075534"/>
          </a:xfrm>
        </p:grpSpPr>
        <p:pic>
          <p:nvPicPr>
            <p:cNvPr id="42" name="object 5">
              <a:extLst>
                <a:ext uri="{FF2B5EF4-FFF2-40B4-BE49-F238E27FC236}">
                  <a16:creationId xmlns="" xmlns:a16="http://schemas.microsoft.com/office/drawing/2014/main" id="{0ECA3D47-D73F-E14C-8F56-3257F3C5B0B2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37218" y="8429396"/>
              <a:ext cx="163266" cy="78676"/>
            </a:xfrm>
            <a:prstGeom prst="rect">
              <a:avLst/>
            </a:prstGeom>
          </p:spPr>
        </p:pic>
        <p:pic>
          <p:nvPicPr>
            <p:cNvPr id="43" name="object 6">
              <a:extLst>
                <a:ext uri="{FF2B5EF4-FFF2-40B4-BE49-F238E27FC236}">
                  <a16:creationId xmlns="" xmlns:a16="http://schemas.microsoft.com/office/drawing/2014/main" id="{54DFBAC4-6384-4043-B7AB-6E477911FD37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22641" y="8430279"/>
              <a:ext cx="341118" cy="89959"/>
            </a:xfrm>
            <a:prstGeom prst="rect">
              <a:avLst/>
            </a:prstGeom>
          </p:spPr>
        </p:pic>
        <p:sp>
          <p:nvSpPr>
            <p:cNvPr id="44" name="object 7">
              <a:extLst>
                <a:ext uri="{FF2B5EF4-FFF2-40B4-BE49-F238E27FC236}">
                  <a16:creationId xmlns="" xmlns:a16="http://schemas.microsoft.com/office/drawing/2014/main" id="{B360366A-6229-D34C-8ABD-0984FCC8EDD8}"/>
                </a:ext>
              </a:extLst>
            </p:cNvPr>
            <p:cNvSpPr/>
            <p:nvPr/>
          </p:nvSpPr>
          <p:spPr>
            <a:xfrm>
              <a:off x="1192096" y="8430277"/>
              <a:ext cx="62230" cy="77470"/>
            </a:xfrm>
            <a:custGeom>
              <a:avLst/>
              <a:gdLst/>
              <a:ahLst/>
              <a:cxnLst/>
              <a:rect l="l" t="t" r="r" b="b"/>
              <a:pathLst>
                <a:path w="62230" h="77470">
                  <a:moveTo>
                    <a:pt x="10883" y="0"/>
                  </a:moveTo>
                  <a:lnTo>
                    <a:pt x="0" y="0"/>
                  </a:lnTo>
                  <a:lnTo>
                    <a:pt x="0" y="76923"/>
                  </a:lnTo>
                  <a:lnTo>
                    <a:pt x="31750" y="76923"/>
                  </a:lnTo>
                  <a:lnTo>
                    <a:pt x="44600" y="75284"/>
                  </a:lnTo>
                  <a:lnTo>
                    <a:pt x="54124" y="70399"/>
                  </a:lnTo>
                  <a:lnTo>
                    <a:pt x="55698" y="68249"/>
                  </a:lnTo>
                  <a:lnTo>
                    <a:pt x="10883" y="68249"/>
                  </a:lnTo>
                  <a:lnTo>
                    <a:pt x="10883" y="35483"/>
                  </a:lnTo>
                  <a:lnTo>
                    <a:pt x="56574" y="35483"/>
                  </a:lnTo>
                  <a:lnTo>
                    <a:pt x="54738" y="32935"/>
                  </a:lnTo>
                  <a:lnTo>
                    <a:pt x="45848" y="28348"/>
                  </a:lnTo>
                  <a:lnTo>
                    <a:pt x="33731" y="26809"/>
                  </a:lnTo>
                  <a:lnTo>
                    <a:pt x="10883" y="26809"/>
                  </a:lnTo>
                  <a:lnTo>
                    <a:pt x="10883" y="0"/>
                  </a:lnTo>
                  <a:close/>
                </a:path>
                <a:path w="62230" h="77470">
                  <a:moveTo>
                    <a:pt x="56574" y="35483"/>
                  </a:moveTo>
                  <a:lnTo>
                    <a:pt x="44170" y="35483"/>
                  </a:lnTo>
                  <a:lnTo>
                    <a:pt x="51079" y="40436"/>
                  </a:lnTo>
                  <a:lnTo>
                    <a:pt x="51079" y="51320"/>
                  </a:lnTo>
                  <a:lnTo>
                    <a:pt x="49782" y="58643"/>
                  </a:lnTo>
                  <a:lnTo>
                    <a:pt x="45972" y="63942"/>
                  </a:lnTo>
                  <a:lnTo>
                    <a:pt x="39769" y="67163"/>
                  </a:lnTo>
                  <a:lnTo>
                    <a:pt x="31292" y="68249"/>
                  </a:lnTo>
                  <a:lnTo>
                    <a:pt x="55698" y="68249"/>
                  </a:lnTo>
                  <a:lnTo>
                    <a:pt x="60042" y="62318"/>
                  </a:lnTo>
                  <a:lnTo>
                    <a:pt x="62077" y="51092"/>
                  </a:lnTo>
                  <a:lnTo>
                    <a:pt x="60211" y="40531"/>
                  </a:lnTo>
                  <a:lnTo>
                    <a:pt x="56574" y="35483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object 8">
              <a:extLst>
                <a:ext uri="{FF2B5EF4-FFF2-40B4-BE49-F238E27FC236}">
                  <a16:creationId xmlns="" xmlns:a16="http://schemas.microsoft.com/office/drawing/2014/main" id="{2A0B9DA9-576E-5F45-98B3-DDCEC0390609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274796" y="8430279"/>
              <a:ext cx="66154" cy="76911"/>
            </a:xfrm>
            <a:prstGeom prst="rect">
              <a:avLst/>
            </a:prstGeom>
          </p:spPr>
        </p:pic>
        <p:pic>
          <p:nvPicPr>
            <p:cNvPr id="46" name="object 9">
              <a:extLst>
                <a:ext uri="{FF2B5EF4-FFF2-40B4-BE49-F238E27FC236}">
                  <a16:creationId xmlns="" xmlns:a16="http://schemas.microsoft.com/office/drawing/2014/main" id="{920488C4-F170-904D-8568-912251DB6E3B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369272" y="8430277"/>
              <a:ext cx="85153" cy="76923"/>
            </a:xfrm>
            <a:prstGeom prst="rect">
              <a:avLst/>
            </a:prstGeom>
          </p:spPr>
        </p:pic>
        <p:sp>
          <p:nvSpPr>
            <p:cNvPr id="47" name="object 10">
              <a:extLst>
                <a:ext uri="{FF2B5EF4-FFF2-40B4-BE49-F238E27FC236}">
                  <a16:creationId xmlns="" xmlns:a16="http://schemas.microsoft.com/office/drawing/2014/main" id="{2EC8B7FF-7F96-304A-AF0B-09A5706CB567}"/>
                </a:ext>
              </a:extLst>
            </p:cNvPr>
            <p:cNvSpPr/>
            <p:nvPr/>
          </p:nvSpPr>
          <p:spPr>
            <a:xfrm>
              <a:off x="1482771" y="8430279"/>
              <a:ext cx="66675" cy="77470"/>
            </a:xfrm>
            <a:custGeom>
              <a:avLst/>
              <a:gdLst/>
              <a:ahLst/>
              <a:cxnLst/>
              <a:rect l="l" t="t" r="r" b="b"/>
              <a:pathLst>
                <a:path w="66675" h="77470">
                  <a:moveTo>
                    <a:pt x="66471" y="0"/>
                  </a:moveTo>
                  <a:lnTo>
                    <a:pt x="56349" y="0"/>
                  </a:lnTo>
                  <a:lnTo>
                    <a:pt x="10871" y="59334"/>
                  </a:lnTo>
                  <a:lnTo>
                    <a:pt x="10871" y="0"/>
                  </a:lnTo>
                  <a:lnTo>
                    <a:pt x="0" y="0"/>
                  </a:lnTo>
                  <a:lnTo>
                    <a:pt x="0" y="76911"/>
                  </a:lnTo>
                  <a:lnTo>
                    <a:pt x="10096" y="76911"/>
                  </a:lnTo>
                  <a:lnTo>
                    <a:pt x="55689" y="17691"/>
                  </a:lnTo>
                  <a:lnTo>
                    <a:pt x="55689" y="76911"/>
                  </a:lnTo>
                  <a:lnTo>
                    <a:pt x="66471" y="76911"/>
                  </a:lnTo>
                  <a:lnTo>
                    <a:pt x="66471" y="0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8" name="object 11">
              <a:extLst>
                <a:ext uri="{FF2B5EF4-FFF2-40B4-BE49-F238E27FC236}">
                  <a16:creationId xmlns="" xmlns:a16="http://schemas.microsoft.com/office/drawing/2014/main" id="{86F243BE-F416-A648-BCFC-B667C51B2616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34994" y="8541165"/>
              <a:ext cx="188554" cy="82626"/>
            </a:xfrm>
            <a:prstGeom prst="rect">
              <a:avLst/>
            </a:prstGeom>
          </p:spPr>
        </p:pic>
        <p:pic>
          <p:nvPicPr>
            <p:cNvPr id="49" name="object 12">
              <a:extLst>
                <a:ext uri="{FF2B5EF4-FFF2-40B4-BE49-F238E27FC236}">
                  <a16:creationId xmlns="" xmlns:a16="http://schemas.microsoft.com/office/drawing/2014/main" id="{596D7822-8887-3A47-97D1-FB22B43410C1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45724" y="8544010"/>
              <a:ext cx="164275" cy="88226"/>
            </a:xfrm>
            <a:prstGeom prst="rect">
              <a:avLst/>
            </a:prstGeom>
          </p:spPr>
        </p:pic>
        <p:pic>
          <p:nvPicPr>
            <p:cNvPr id="50" name="object 13">
              <a:extLst>
                <a:ext uri="{FF2B5EF4-FFF2-40B4-BE49-F238E27FC236}">
                  <a16:creationId xmlns="" xmlns:a16="http://schemas.microsoft.com/office/drawing/2014/main" id="{D8B163FE-8973-404D-8E08-58D9EF9B9606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057757" y="8543142"/>
              <a:ext cx="319289" cy="78663"/>
            </a:xfrm>
            <a:prstGeom prst="rect">
              <a:avLst/>
            </a:prstGeom>
          </p:spPr>
        </p:pic>
        <p:pic>
          <p:nvPicPr>
            <p:cNvPr id="51" name="object 14">
              <a:extLst>
                <a:ext uri="{FF2B5EF4-FFF2-40B4-BE49-F238E27FC236}">
                  <a16:creationId xmlns="" xmlns:a16="http://schemas.microsoft.com/office/drawing/2014/main" id="{7E5F990C-0C85-284A-BA6B-BD014A99F8EE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396605" y="8544012"/>
              <a:ext cx="66471" cy="76911"/>
            </a:xfrm>
            <a:prstGeom prst="rect">
              <a:avLst/>
            </a:prstGeom>
          </p:spPr>
        </p:pic>
        <p:pic>
          <p:nvPicPr>
            <p:cNvPr id="52" name="object 15">
              <a:extLst>
                <a:ext uri="{FF2B5EF4-FFF2-40B4-BE49-F238E27FC236}">
                  <a16:creationId xmlns="" xmlns:a16="http://schemas.microsoft.com/office/drawing/2014/main" id="{DA5A55AC-4B6C-514F-83B9-4B935DBE48ED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482771" y="8544012"/>
              <a:ext cx="66471" cy="76911"/>
            </a:xfrm>
            <a:prstGeom prst="rect">
              <a:avLst/>
            </a:prstGeom>
          </p:spPr>
        </p:pic>
        <p:sp>
          <p:nvSpPr>
            <p:cNvPr id="53" name="object 16">
              <a:extLst>
                <a:ext uri="{FF2B5EF4-FFF2-40B4-BE49-F238E27FC236}">
                  <a16:creationId xmlns="" xmlns:a16="http://schemas.microsoft.com/office/drawing/2014/main" id="{F3D7E595-2F2D-CE4B-8312-46BC95AF60EB}"/>
                </a:ext>
              </a:extLst>
            </p:cNvPr>
            <p:cNvSpPr/>
            <p:nvPr/>
          </p:nvSpPr>
          <p:spPr>
            <a:xfrm>
              <a:off x="1489430" y="8408555"/>
              <a:ext cx="54610" cy="8255"/>
            </a:xfrm>
            <a:custGeom>
              <a:avLst/>
              <a:gdLst/>
              <a:ahLst/>
              <a:cxnLst/>
              <a:rect l="l" t="t" r="r" b="b"/>
              <a:pathLst>
                <a:path w="54609" h="8254">
                  <a:moveTo>
                    <a:pt x="54533" y="0"/>
                  </a:moveTo>
                  <a:lnTo>
                    <a:pt x="0" y="0"/>
                  </a:lnTo>
                  <a:lnTo>
                    <a:pt x="0" y="8115"/>
                  </a:lnTo>
                  <a:lnTo>
                    <a:pt x="54533" y="8115"/>
                  </a:lnTo>
                  <a:lnTo>
                    <a:pt x="54533" y="0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4" name="object 17">
              <a:extLst>
                <a:ext uri="{FF2B5EF4-FFF2-40B4-BE49-F238E27FC236}">
                  <a16:creationId xmlns="" xmlns:a16="http://schemas.microsoft.com/office/drawing/2014/main" id="{34418427-8B52-414E-A3C5-A4EDAE0BD4DC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44093" y="7556702"/>
              <a:ext cx="895848" cy="7691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7269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5988</TotalTime>
  <Words>1253</Words>
  <Application>Microsoft Office PowerPoint</Application>
  <PresentationFormat>Произвольный</PresentationFormat>
  <Paragraphs>135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Совершенствование  механизма   финансового обеспечения предупредительных мер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 Передера</dc:creator>
  <cp:lastModifiedBy>Макарова Ольга Вячеславовна</cp:lastModifiedBy>
  <cp:revision>406</cp:revision>
  <cp:lastPrinted>2024-12-12T07:29:17Z</cp:lastPrinted>
  <dcterms:created xsi:type="dcterms:W3CDTF">2022-12-26T11:36:34Z</dcterms:created>
  <dcterms:modified xsi:type="dcterms:W3CDTF">2024-12-12T07:41:25Z</dcterms:modified>
</cp:coreProperties>
</file>