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7.xml" ContentType="application/vnd.openxmlformats-officedocument.drawingml.chartshap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1" r:id="rId2"/>
    <p:sldId id="278" r:id="rId3"/>
    <p:sldId id="271" r:id="rId4"/>
    <p:sldId id="272" r:id="rId5"/>
    <p:sldId id="273" r:id="rId6"/>
    <p:sldId id="258" r:id="rId7"/>
    <p:sldId id="277" r:id="rId8"/>
    <p:sldId id="276" r:id="rId9"/>
    <p:sldId id="260" r:id="rId10"/>
    <p:sldId id="284" r:id="rId11"/>
    <p:sldId id="279" r:id="rId12"/>
    <p:sldId id="280" r:id="rId13"/>
    <p:sldId id="263" r:id="rId14"/>
    <p:sldId id="261" r:id="rId15"/>
    <p:sldId id="290" r:id="rId16"/>
    <p:sldId id="264" r:id="rId17"/>
    <p:sldId id="288" r:id="rId18"/>
    <p:sldId id="291" r:id="rId19"/>
    <p:sldId id="292" r:id="rId20"/>
    <p:sldId id="28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6377" autoAdjust="0"/>
  </p:normalViewPr>
  <p:slideViewPr>
    <p:cSldViewPr>
      <p:cViewPr varScale="1">
        <p:scale>
          <a:sx n="83" d="100"/>
          <a:sy n="83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_____Microsoft_Office_Excel4.xlsx"/><Relationship Id="rId1" Type="http://schemas.openxmlformats.org/officeDocument/2006/relationships/image" Target="../media/image13.jpe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_____Microsoft_Office_Excel5.xlsx"/><Relationship Id="rId1" Type="http://schemas.openxmlformats.org/officeDocument/2006/relationships/image" Target="../media/image9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depthPercent val="70"/>
      <c:rAngAx val="1"/>
    </c:view3D>
    <c:plotArea>
      <c:layout>
        <c:manualLayout>
          <c:layoutTarget val="inner"/>
          <c:xMode val="edge"/>
          <c:yMode val="edge"/>
          <c:x val="8.4137708338508227E-2"/>
          <c:y val="0.15440489581661604"/>
          <c:w val="0.9158622916614918"/>
          <c:h val="0.7471740116255194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Подлежало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Лист1!$A$2:$A$7</c:f>
              <c:strCache>
                <c:ptCount val="6"/>
                <c:pt idx="0">
                  <c:v>2018 г</c:v>
                </c:pt>
                <c:pt idx="1">
                  <c:v>2019г</c:v>
                </c:pt>
                <c:pt idx="2">
                  <c:v>2020г</c:v>
                </c:pt>
                <c:pt idx="3">
                  <c:v>2021г</c:v>
                </c:pt>
                <c:pt idx="4">
                  <c:v>2022г</c:v>
                </c:pt>
                <c:pt idx="5">
                  <c:v>2023г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263930</c:v>
                </c:pt>
                <c:pt idx="1">
                  <c:v>271095</c:v>
                </c:pt>
                <c:pt idx="2">
                  <c:v>218617</c:v>
                </c:pt>
                <c:pt idx="3">
                  <c:v>252374</c:v>
                </c:pt>
                <c:pt idx="4">
                  <c:v>247161</c:v>
                </c:pt>
                <c:pt idx="5">
                  <c:v>265901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55E-4613-8C37-2E34FF2BBCD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Осмотрено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cat>
            <c:strRef>
              <c:f>Лист1!$A$2:$A$7</c:f>
              <c:strCache>
                <c:ptCount val="6"/>
                <c:pt idx="0">
                  <c:v>2018 г</c:v>
                </c:pt>
                <c:pt idx="1">
                  <c:v>2019г</c:v>
                </c:pt>
                <c:pt idx="2">
                  <c:v>2020г</c:v>
                </c:pt>
                <c:pt idx="3">
                  <c:v>2021г</c:v>
                </c:pt>
                <c:pt idx="4">
                  <c:v>2022г</c:v>
                </c:pt>
                <c:pt idx="5">
                  <c:v>2023г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261433</c:v>
                </c:pt>
                <c:pt idx="1">
                  <c:v>267484</c:v>
                </c:pt>
                <c:pt idx="2">
                  <c:v>215777</c:v>
                </c:pt>
                <c:pt idx="3">
                  <c:v>248029</c:v>
                </c:pt>
                <c:pt idx="4">
                  <c:v>243357</c:v>
                </c:pt>
                <c:pt idx="5">
                  <c:v>262111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555E-4613-8C37-2E34FF2BBCD2}"/>
            </c:ext>
          </c:extLst>
        </c:ser>
        <c:gapWidth val="75"/>
        <c:shape val="cylinder"/>
        <c:axId val="101586816"/>
        <c:axId val="101588352"/>
        <c:axId val="0"/>
      </c:bar3DChart>
      <c:catAx>
        <c:axId val="10158681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100" b="1" i="1" baseline="0">
                <a:latin typeface="Times New Roman" pitchFamily="18" charset="0"/>
              </a:defRPr>
            </a:pPr>
            <a:endParaRPr lang="ru-RU"/>
          </a:p>
        </c:txPr>
        <c:crossAx val="101588352"/>
        <c:crosses val="autoZero"/>
        <c:auto val="1"/>
        <c:lblAlgn val="ctr"/>
        <c:lblOffset val="100"/>
      </c:catAx>
      <c:valAx>
        <c:axId val="1015883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2">
            <a:noFill/>
          </a:ln>
        </c:spPr>
        <c:txPr>
          <a:bodyPr/>
          <a:lstStyle/>
          <a:p>
            <a:pPr>
              <a:defRPr normalizeH="1" baseline="0">
                <a:latin typeface="Times New Roman" pitchFamily="18" charset="0"/>
              </a:defRPr>
            </a:pPr>
            <a:endParaRPr lang="ru-RU"/>
          </a:p>
        </c:txPr>
        <c:crossAx val="101586816"/>
        <c:crosses val="autoZero"/>
        <c:crossBetween val="between"/>
      </c:valAx>
      <c:spPr>
        <a:noFill/>
        <a:ln w="25392">
          <a:noFill/>
        </a:ln>
      </c:spPr>
    </c:plotArea>
    <c:legend>
      <c:legendPos val="b"/>
      <c:layout>
        <c:manualLayout>
          <c:xMode val="edge"/>
          <c:yMode val="edge"/>
          <c:x val="0.10783287078130022"/>
          <c:y val="4.0531597839805124E-2"/>
          <c:w val="0.5455585051169286"/>
          <c:h val="6.4478207829655645E-2"/>
        </c:manualLayout>
      </c:layout>
      <c:txPr>
        <a:bodyPr/>
        <a:lstStyle/>
        <a:p>
          <a:pPr>
            <a:defRPr sz="1600" baseline="0">
              <a:solidFill>
                <a:schemeClr val="tx2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0"/>
      <c:hPercent val="60"/>
      <c:depthPercent val="50"/>
      <c:rAngAx val="1"/>
    </c:view3D>
    <c:plotArea>
      <c:layout>
        <c:manualLayout>
          <c:layoutTarget val="inner"/>
          <c:xMode val="edge"/>
          <c:yMode val="edge"/>
          <c:x val="0.14655402449693791"/>
          <c:y val="9.0520557615508673E-2"/>
          <c:w val="0.83319055604160663"/>
          <c:h val="0.61100127188274433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амб  %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2019г.</c:v>
                </c:pt>
                <c:pt idx="1">
                  <c:v>2020г.</c:v>
                </c:pt>
                <c:pt idx="2">
                  <c:v>2021г.</c:v>
                </c:pt>
                <c:pt idx="3">
                  <c:v>2022г.</c:v>
                </c:pt>
                <c:pt idx="4">
                  <c:v>2023г.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15.56</c:v>
                </c:pt>
                <c:pt idx="1">
                  <c:v>15.3</c:v>
                </c:pt>
                <c:pt idx="2">
                  <c:v>16.2</c:v>
                </c:pt>
                <c:pt idx="3">
                  <c:v>13.93</c:v>
                </c:pt>
                <c:pt idx="4">
                  <c:v>13.48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дисп %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2019г.</c:v>
                </c:pt>
                <c:pt idx="1">
                  <c:v>2020г.</c:v>
                </c:pt>
                <c:pt idx="2">
                  <c:v>2021г.</c:v>
                </c:pt>
                <c:pt idx="3">
                  <c:v>2022г.</c:v>
                </c:pt>
                <c:pt idx="4">
                  <c:v>2023г.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15.3</c:v>
                </c:pt>
                <c:pt idx="1">
                  <c:v>15.1</c:v>
                </c:pt>
                <c:pt idx="2">
                  <c:v>15.9</c:v>
                </c:pt>
                <c:pt idx="3">
                  <c:v>17</c:v>
                </c:pt>
                <c:pt idx="4">
                  <c:v>16.8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сан-кур%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2019г.</c:v>
                </c:pt>
                <c:pt idx="1">
                  <c:v>2020г.</c:v>
                </c:pt>
                <c:pt idx="2">
                  <c:v>2021г.</c:v>
                </c:pt>
                <c:pt idx="3">
                  <c:v>2022г.</c:v>
                </c:pt>
                <c:pt idx="4">
                  <c:v>2023г.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9.99</c:v>
                </c:pt>
                <c:pt idx="1">
                  <c:v>9.8000000000000007</c:v>
                </c:pt>
                <c:pt idx="2">
                  <c:v>10.9</c:v>
                </c:pt>
                <c:pt idx="3">
                  <c:v>8.6</c:v>
                </c:pt>
                <c:pt idx="4">
                  <c:v>8.2000000000000011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стац %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2019г.</c:v>
                </c:pt>
                <c:pt idx="1">
                  <c:v>2020г.</c:v>
                </c:pt>
                <c:pt idx="2">
                  <c:v>2021г.</c:v>
                </c:pt>
                <c:pt idx="3">
                  <c:v>2022г.</c:v>
                </c:pt>
                <c:pt idx="4">
                  <c:v>2023г.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0.16</c:v>
                </c:pt>
                <c:pt idx="1">
                  <c:v>0.15000000000000019</c:v>
                </c:pt>
                <c:pt idx="2">
                  <c:v>0.21000000000000019</c:v>
                </c:pt>
                <c:pt idx="3">
                  <c:v>0.21000000000000019</c:v>
                </c:pt>
                <c:pt idx="4">
                  <c:v>0.21000000000000019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год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2019г.</c:v>
                </c:pt>
                <c:pt idx="1">
                  <c:v>2020г.</c:v>
                </c:pt>
                <c:pt idx="2">
                  <c:v>2021г.</c:v>
                </c:pt>
                <c:pt idx="3">
                  <c:v>2022г.</c:v>
                </c:pt>
                <c:pt idx="4">
                  <c:v>2023г.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</c:numCache>
            </c:numRef>
          </c:val>
        </c:ser>
        <c:gapWidth val="95"/>
        <c:gapDepth val="95"/>
        <c:shape val="box"/>
        <c:axId val="80329344"/>
        <c:axId val="80339328"/>
        <c:axId val="0"/>
      </c:bar3DChart>
      <c:catAx>
        <c:axId val="8032934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0339328"/>
        <c:crosses val="autoZero"/>
        <c:auto val="1"/>
        <c:lblAlgn val="ctr"/>
        <c:lblOffset val="100"/>
      </c:catAx>
      <c:valAx>
        <c:axId val="80339328"/>
        <c:scaling>
          <c:orientation val="minMax"/>
        </c:scaling>
        <c:axPos val="l"/>
        <c:majorGridlines/>
        <c:numFmt formatCode="General" sourceLinked="1"/>
        <c:majorTickMark val="none"/>
        <c:tickLblPos val="none"/>
        <c:crossAx val="8032934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kern="0" baseline="0"/>
            </a:pPr>
            <a:endParaRPr lang="ru-RU"/>
          </a:p>
        </c:txPr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50"/>
      <c:rotY val="10"/>
      <c:depthPercent val="100"/>
      <c:perspective val="30"/>
    </c:view3D>
    <c:plotArea>
      <c:layout>
        <c:manualLayout>
          <c:layoutTarget val="inner"/>
          <c:xMode val="edge"/>
          <c:yMode val="edge"/>
          <c:x val="0"/>
          <c:y val="0.15295904981989619"/>
          <c:w val="0.80308823263072671"/>
          <c:h val="0.746907968272513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1Абсолютное число впервые выявленных хронических соматическиз хаболеваний</c:v>
                </c:pt>
              </c:strCache>
            </c:strRef>
          </c:tx>
          <c:explosion val="23"/>
          <c:dLbls>
            <c:dLbl>
              <c:idx val="0"/>
              <c:layout>
                <c:manualLayout>
                  <c:x val="4.2852199475065633E-2"/>
                  <c:y val="-5.332940525291481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D4-432A-8A8D-ADABCE689E4B}"/>
                </c:ext>
              </c:extLst>
            </c:dLbl>
            <c:dLbl>
              <c:idx val="1"/>
              <c:layout>
                <c:manualLayout>
                  <c:x val="0.10159916010498687"/>
                  <c:y val="-5.206029246344213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D4-432A-8A8D-ADABCE689E4B}"/>
                </c:ext>
              </c:extLst>
            </c:dLbl>
            <c:dLbl>
              <c:idx val="11"/>
              <c:layout>
                <c:manualLayout>
                  <c:x val="-5.5329847769028856E-2"/>
                  <c:y val="-5.138757655293093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ED4-432A-8A8D-ADABCE689E4B}"/>
                </c:ext>
              </c:extLst>
            </c:dLbl>
            <c:dLbl>
              <c:idx val="15"/>
              <c:layout>
                <c:manualLayout>
                  <c:x val="-5.1311286089239523E-2"/>
                  <c:y val="-6.183280661345899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D4-432A-8A8D-ADABCE689E4B}"/>
                </c:ext>
              </c:extLst>
            </c:dLbl>
            <c:dLbl>
              <c:idx val="16"/>
              <c:layout>
                <c:manualLayout>
                  <c:x val="4.0665112860892375E-2"/>
                  <c:y val="-9.527951863159962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ED4-432A-8A8D-ADABCE689E4B}"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Лист1!$A$2:$A$21</c:f>
              <c:strCache>
                <c:ptCount val="17"/>
                <c:pt idx="0">
                  <c:v>А00-В99(61)</c:v>
                </c:pt>
                <c:pt idx="1">
                  <c:v>С00-D48(142)</c:v>
                </c:pt>
                <c:pt idx="2">
                  <c:v>D50-D89(2148)</c:v>
                </c:pt>
                <c:pt idx="3">
                  <c:v>E00-90(1013)</c:v>
                </c:pt>
                <c:pt idx="4">
                  <c:v>F00-99(3)</c:v>
                </c:pt>
                <c:pt idx="5">
                  <c:v>G00-99(48)</c:v>
                </c:pt>
                <c:pt idx="6">
                  <c:v>Н00-Н59(29)</c:v>
                </c:pt>
                <c:pt idx="7">
                  <c:v>Н60-Н95(213)</c:v>
                </c:pt>
                <c:pt idx="8">
                  <c:v>I00-I99(2255)</c:v>
                </c:pt>
                <c:pt idx="9">
                  <c:v>J00-J98(91)</c:v>
                </c:pt>
                <c:pt idx="10">
                  <c:v>К00-К92(128)</c:v>
                </c:pt>
                <c:pt idx="11">
                  <c:v>L00-L99(26)</c:v>
                </c:pt>
                <c:pt idx="12">
                  <c:v>М00-М99(79)</c:v>
                </c:pt>
                <c:pt idx="13">
                  <c:v>N00-N99(228)</c:v>
                </c:pt>
                <c:pt idx="14">
                  <c:v>О00-О99(630)</c:v>
                </c:pt>
                <c:pt idx="15">
                  <c:v>S00-T98</c:v>
                </c:pt>
                <c:pt idx="16">
                  <c:v>Z00-99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31</c:v>
                </c:pt>
                <c:pt idx="1">
                  <c:v>136</c:v>
                </c:pt>
                <c:pt idx="2">
                  <c:v>2244</c:v>
                </c:pt>
                <c:pt idx="3">
                  <c:v>1086</c:v>
                </c:pt>
                <c:pt idx="4">
                  <c:v>2</c:v>
                </c:pt>
                <c:pt idx="5">
                  <c:v>64</c:v>
                </c:pt>
                <c:pt idx="6">
                  <c:v>521</c:v>
                </c:pt>
                <c:pt idx="7">
                  <c:v>80</c:v>
                </c:pt>
                <c:pt idx="8">
                  <c:v>2732</c:v>
                </c:pt>
                <c:pt idx="9">
                  <c:v>186</c:v>
                </c:pt>
                <c:pt idx="10">
                  <c:v>411</c:v>
                </c:pt>
                <c:pt idx="11">
                  <c:v>24</c:v>
                </c:pt>
                <c:pt idx="12">
                  <c:v>567</c:v>
                </c:pt>
                <c:pt idx="13">
                  <c:v>492</c:v>
                </c:pt>
                <c:pt idx="14">
                  <c:v>208</c:v>
                </c:pt>
                <c:pt idx="15">
                  <c:v>11</c:v>
                </c:pt>
                <c:pt idx="16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CFD-448E-87BF-7D63DEC77794}"/>
            </c:ext>
          </c:extLst>
        </c:ser>
      </c:pie3DChart>
    </c:plotArea>
    <c:legend>
      <c:legendPos val="r"/>
      <c:layout>
        <c:manualLayout>
          <c:xMode val="edge"/>
          <c:yMode val="edge"/>
          <c:x val="0.75482930370838686"/>
          <c:y val="8.4117942535835266E-2"/>
          <c:w val="0.22668525401705797"/>
          <c:h val="0.82826307756187878"/>
        </c:manualLayout>
      </c:layout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ln w="38100"/>
    <a:scene3d>
      <a:camera prst="orthographicFront"/>
      <a:lightRig rig="threePt" dir="t"/>
    </a:scene3d>
    <a:sp3d>
      <a:bevelT w="19050"/>
    </a:sp3d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315701856712335"/>
          <c:y val="9.9200346799200742E-2"/>
          <c:w val="0.69871415378633228"/>
          <c:h val="0.7614076300242942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из них ПМО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2018г.</c:v>
                </c:pt>
                <c:pt idx="1">
                  <c:v>2019г.</c:v>
                </c:pt>
                <c:pt idx="2">
                  <c:v>2020г.</c:v>
                </c:pt>
                <c:pt idx="3">
                  <c:v>2021г.</c:v>
                </c:pt>
                <c:pt idx="4">
                  <c:v>2022г.</c:v>
                </c:pt>
                <c:pt idx="5">
                  <c:v>2023г.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2953</c:v>
                </c:pt>
                <c:pt idx="1">
                  <c:v>3841</c:v>
                </c:pt>
                <c:pt idx="2">
                  <c:v>4866</c:v>
                </c:pt>
                <c:pt idx="3">
                  <c:v>9963</c:v>
                </c:pt>
                <c:pt idx="4">
                  <c:v>8091</c:v>
                </c:pt>
                <c:pt idx="5">
                  <c:v>5862</c:v>
                </c:pt>
              </c:numCache>
            </c:numRef>
          </c:val>
        </c:ser>
        <c:axId val="104124416"/>
        <c:axId val="104125952"/>
      </c:barChart>
      <c:catAx>
        <c:axId val="104124416"/>
        <c:scaling>
          <c:orientation val="minMax"/>
        </c:scaling>
        <c:axPos val="b"/>
        <c:tickLblPos val="nextTo"/>
        <c:crossAx val="104125952"/>
        <c:crosses val="autoZero"/>
        <c:auto val="1"/>
        <c:lblAlgn val="ctr"/>
        <c:lblOffset val="100"/>
      </c:catAx>
      <c:valAx>
        <c:axId val="104125952"/>
        <c:scaling>
          <c:orientation val="minMax"/>
        </c:scaling>
        <c:axPos val="l"/>
        <c:majorGridlines/>
        <c:numFmt formatCode="General" sourceLinked="1"/>
        <c:tickLblPos val="nextTo"/>
        <c:crossAx val="104124416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10"/>
      <c:perspective val="30"/>
    </c:view3D>
    <c:sideWall>
      <c:spPr>
        <a:blipFill>
          <a:blip xmlns:r="http://schemas.openxmlformats.org/officeDocument/2006/relationships" r:embed="rId1"/>
          <a:tile tx="0" ty="0" sx="100000" sy="100000" flip="none" algn="tl"/>
        </a:blipFill>
      </c:spPr>
    </c:sideWall>
    <c:backWall>
      <c:spPr>
        <a:blipFill>
          <a:blip xmlns:r="http://schemas.openxmlformats.org/officeDocument/2006/relationships" r:embed="rId1"/>
          <a:tile tx="0" ty="0" sx="100000" sy="100000" flip="none" algn="tl"/>
        </a:blipFill>
      </c:spPr>
    </c:backWall>
    <c:plotArea>
      <c:layout>
        <c:manualLayout>
          <c:layoutTarget val="inner"/>
          <c:xMode val="edge"/>
          <c:yMode val="edge"/>
          <c:x val="9.3441358024691543E-2"/>
          <c:y val="3.8807440274576256E-2"/>
          <c:w val="0.71653713424710797"/>
          <c:h val="0.7814100074194171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человек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2018г.</c:v>
                </c:pt>
                <c:pt idx="1">
                  <c:v>2019г.</c:v>
                </c:pt>
                <c:pt idx="2">
                  <c:v>2020г.</c:v>
                </c:pt>
                <c:pt idx="3">
                  <c:v>2021г.</c:v>
                </c:pt>
                <c:pt idx="4">
                  <c:v>2022г.</c:v>
                </c:pt>
                <c:pt idx="5">
                  <c:v>2023г.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71</c:v>
                </c:pt>
                <c:pt idx="1">
                  <c:v>61</c:v>
                </c:pt>
                <c:pt idx="2">
                  <c:v>54</c:v>
                </c:pt>
                <c:pt idx="3">
                  <c:v>79</c:v>
                </c:pt>
                <c:pt idx="4">
                  <c:v>86</c:v>
                </c:pt>
                <c:pt idx="5">
                  <c:v>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случаев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Лист1!$A$2:$A$7</c:f>
              <c:strCache>
                <c:ptCount val="6"/>
                <c:pt idx="0">
                  <c:v>2018г.</c:v>
                </c:pt>
                <c:pt idx="1">
                  <c:v>2019г.</c:v>
                </c:pt>
                <c:pt idx="2">
                  <c:v>2020г.</c:v>
                </c:pt>
                <c:pt idx="3">
                  <c:v>2021г.</c:v>
                </c:pt>
                <c:pt idx="4">
                  <c:v>2022г.</c:v>
                </c:pt>
                <c:pt idx="5">
                  <c:v>2023г.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76</c:v>
                </c:pt>
                <c:pt idx="1">
                  <c:v>75</c:v>
                </c:pt>
                <c:pt idx="2">
                  <c:v>60</c:v>
                </c:pt>
                <c:pt idx="3">
                  <c:v>95</c:v>
                </c:pt>
                <c:pt idx="4">
                  <c:v>102</c:v>
                </c:pt>
                <c:pt idx="5">
                  <c:v>65</c:v>
                </c:pt>
              </c:numCache>
            </c:numRef>
          </c:val>
        </c:ser>
        <c:shape val="box"/>
        <c:axId val="104196352"/>
        <c:axId val="104198144"/>
        <c:axId val="0"/>
      </c:bar3DChart>
      <c:catAx>
        <c:axId val="104196352"/>
        <c:scaling>
          <c:orientation val="minMax"/>
        </c:scaling>
        <c:axPos val="b"/>
        <c:tickLblPos val="nextTo"/>
        <c:crossAx val="104198144"/>
        <c:crosses val="autoZero"/>
        <c:auto val="1"/>
        <c:lblAlgn val="ctr"/>
        <c:lblOffset val="100"/>
      </c:catAx>
      <c:valAx>
        <c:axId val="104198144"/>
        <c:scaling>
          <c:orientation val="minMax"/>
        </c:scaling>
        <c:axPos val="l"/>
        <c:majorGridlines/>
        <c:numFmt formatCode="General" sourceLinked="1"/>
        <c:tickLblPos val="nextTo"/>
        <c:crossAx val="104196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561963731741927"/>
          <c:y val="5.2213107869761364E-4"/>
          <c:w val="0.18438036268258226"/>
          <c:h val="0.7054340827010834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заб бр.лег</c:v>
                </c:pt>
                <c:pt idx="1">
                  <c:v>Последствия Covid19</c:v>
                </c:pt>
                <c:pt idx="2">
                  <c:v>НСТ</c:v>
                </c:pt>
                <c:pt idx="3">
                  <c:v>В.б.</c:v>
                </c:pt>
                <c:pt idx="4">
                  <c:v>Б кмс</c:v>
                </c:pt>
                <c:pt idx="5">
                  <c:v>Прочие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38</c:v>
                </c:pt>
                <c:pt idx="1">
                  <c:v>2</c:v>
                </c:pt>
                <c:pt idx="2">
                  <c:v>27</c:v>
                </c:pt>
                <c:pt idx="3">
                  <c:v>5</c:v>
                </c:pt>
                <c:pt idx="4">
                  <c:v>17</c:v>
                </c:pt>
                <c:pt idx="5">
                  <c:v>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591985029651356"/>
          <c:y val="9.6165411905800344E-2"/>
          <c:w val="0.34303006548590131"/>
          <c:h val="0.9038344798960424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2023г.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бр. Лег</c:v>
                </c:pt>
                <c:pt idx="1">
                  <c:v>НСТ</c:v>
                </c:pt>
                <c:pt idx="2">
                  <c:v>Б НС</c:v>
                </c:pt>
                <c:pt idx="3">
                  <c:v>б .КМС</c:v>
                </c:pt>
                <c:pt idx="4">
                  <c:v>б кожи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18</c:v>
                </c:pt>
                <c:pt idx="2">
                  <c:v>12</c:v>
                </c:pt>
                <c:pt idx="3">
                  <c:v>14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40-49 лет</c:v>
                </c:pt>
                <c:pt idx="1">
                  <c:v>50-59 лет</c:v>
                </c:pt>
                <c:pt idx="2">
                  <c:v>60-69 лет</c:v>
                </c:pt>
                <c:pt idx="3">
                  <c:v>старше 70 лет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19</c:v>
                </c:pt>
                <c:pt idx="2">
                  <c:v>13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0257327209098872"/>
          <c:y val="1.0318025136308015E-2"/>
          <c:w val="0.1881674686497522"/>
          <c:h val="0.6454458421334879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0.80813</cdr:x>
      <cdr:y>0.13852</cdr:y>
    </cdr:from>
    <cdr:to>
      <cdr:x>1</cdr:x>
      <cdr:y>0.39477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14932" y="571504"/>
          <a:ext cx="1214446" cy="1057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0.78555</cdr:x>
      <cdr:y>0.05194</cdr:y>
    </cdr:from>
    <cdr:to>
      <cdr:x>1</cdr:x>
      <cdr:y>0.4294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972056" y="214314"/>
          <a:ext cx="1357322" cy="15573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0.79684</cdr:x>
      <cdr:y>0.1212</cdr:y>
    </cdr:from>
    <cdr:to>
      <cdr:x>1</cdr:x>
      <cdr:y>0.41208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43494" y="500066"/>
          <a:ext cx="1285884" cy="1200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265801 чел.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0.90294</cdr:x>
      <cdr:y>0.19046</cdr:y>
    </cdr:from>
    <cdr:to>
      <cdr:x>1</cdr:x>
      <cdr:y>0.46403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715040" y="785818"/>
          <a:ext cx="614338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98,57%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0.11285</cdr:x>
      <cdr:y>0.02532</cdr:y>
    </cdr:from>
    <cdr:to>
      <cdr:x>0.31945</cdr:x>
      <cdr:y>0.64557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8695" y="142876"/>
          <a:ext cx="1700252" cy="3500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50%</a:t>
          </a:r>
        </a:p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40%</a:t>
          </a:r>
        </a:p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30%</a:t>
          </a:r>
        </a:p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20%</a:t>
          </a:r>
        </a:p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0.71264</cdr:x>
      <cdr:y>0</cdr:y>
    </cdr:from>
    <cdr:to>
      <cdr:x>1</cdr:x>
      <cdr:y>0.39189</cdr:y>
    </cdr:to>
    <cdr:pic>
      <cdr:nvPicPr>
        <cdr:cNvPr id="2" name="Picture 4" descr="http://slavinfo.dn.ua/sites/default/files/news/12064.jpg?1343810980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6414559" y="0"/>
          <a:ext cx="2586597" cy="20717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0.55652</cdr:x>
      <cdr:y>0.05714</cdr:y>
    </cdr:from>
    <cdr:to>
      <cdr:x>0.66763</cdr:x>
      <cdr:y>0.25917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72000" y="285752"/>
          <a:ext cx="912806" cy="10102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0.46956</cdr:x>
      <cdr:y>0.14286</cdr:y>
    </cdr:from>
    <cdr:to>
      <cdr:x>0.86285</cdr:x>
      <cdr:y>0.31673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857620" y="714381"/>
          <a:ext cx="3230984" cy="8694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95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0.53913</cdr:x>
      <cdr:y>0.21429</cdr:y>
    </cdr:from>
    <cdr:to>
      <cdr:x>0.7934</cdr:x>
      <cdr:y>0.42722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429124" y="1071570"/>
          <a:ext cx="2088925" cy="10648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86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0.42608</cdr:x>
      <cdr:y>0.24286</cdr:y>
    </cdr:from>
    <cdr:to>
      <cdr:x>0.80284</cdr:x>
      <cdr:y>0.44275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30" y="1214446"/>
          <a:ext cx="3095142" cy="9995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79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0.38261</cdr:x>
      <cdr:y>0.31429</cdr:y>
    </cdr:from>
    <cdr:to>
      <cdr:x>0.60243</cdr:x>
      <cdr:y>0.55349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143240" y="1571636"/>
          <a:ext cx="1805926" cy="11961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60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0.33913</cdr:x>
      <cdr:y>0.35714</cdr:y>
    </cdr:from>
    <cdr:to>
      <cdr:x>0.41739</cdr:x>
      <cdr:y>0.58506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>
          <a:off x="2786050" y="1785950"/>
          <a:ext cx="642942" cy="11397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54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0.29565</cdr:x>
      <cdr:y>0.24286</cdr:y>
    </cdr:from>
    <cdr:to>
      <cdr:x>0.37673</cdr:x>
      <cdr:y>0.443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60" y="1214446"/>
          <a:ext cx="666104" cy="10008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75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0.23478</cdr:x>
      <cdr:y>0.27143</cdr:y>
    </cdr:from>
    <cdr:to>
      <cdr:x>0.31228</cdr:x>
      <cdr:y>0.52342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928794" y="1357322"/>
          <a:ext cx="636727" cy="12601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61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0.58261</cdr:x>
      <cdr:y>0.12857</cdr:y>
    </cdr:from>
    <cdr:to>
      <cdr:x>0.89876</cdr:x>
      <cdr:y>0.35428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786314" y="642942"/>
          <a:ext cx="2597303" cy="11286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102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0.60494</cdr:x>
      <cdr:y>0.15714</cdr:y>
    </cdr:from>
    <cdr:to>
      <cdr:x>0.82469</cdr:x>
      <cdr:y>0.44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3500430" y="785818"/>
          <a:ext cx="1271590" cy="14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0.61739</cdr:x>
      <cdr:y>0.42857</cdr:y>
    </cdr:from>
    <cdr:to>
      <cdr:x>0.76348</cdr:x>
      <cdr:y>0.65428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5072066" y="2143140"/>
          <a:ext cx="1200152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0.60869</cdr:x>
      <cdr:y>0.42857</cdr:y>
    </cdr:from>
    <cdr:to>
      <cdr:x>0.72</cdr:x>
      <cdr:y>0.61143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5000628" y="21431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0.66087</cdr:x>
      <cdr:y>0.38571</cdr:y>
    </cdr:from>
    <cdr:to>
      <cdr:x>0.83478</cdr:x>
      <cdr:y>0.66857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5429256" y="1928825"/>
          <a:ext cx="1428744" cy="14144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l"/>
          <a:r>
            <a:rPr lang="ru-RU" sz="2800" b="1" dirty="0" smtClean="0"/>
            <a:t>53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0.71304</cdr:x>
      <cdr:y>0.28571</cdr:y>
    </cdr:from>
    <cdr:to>
      <cdr:x>0.7913</cdr:x>
      <cdr:y>0.59714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5857884" y="1428759"/>
          <a:ext cx="642942" cy="15573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b="1" dirty="0" smtClean="0"/>
            <a:t>65</a:t>
          </a:r>
          <a:endParaRPr lang="ru-RU" sz="2800" b="1" dirty="0"/>
        </a:p>
      </cdr:txBody>
    </cdr:sp>
  </cdr:relSizeAnchor>
  <cdr:relSizeAnchor xmlns:cdr="http://schemas.openxmlformats.org/drawingml/2006/chartDrawing">
    <cdr:from>
      <cdr:x>0.1913</cdr:x>
      <cdr:y>0.21429</cdr:y>
    </cdr:from>
    <cdr:to>
      <cdr:x>0.32</cdr:x>
      <cdr:y>0.44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571604" y="1071570"/>
          <a:ext cx="1057276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76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0.44792</cdr:x>
      <cdr:y>0.33567</cdr:y>
    </cdr:from>
    <cdr:to>
      <cdr:x>0.55903</cdr:x>
      <cdr:y>0.53771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86172" y="151923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38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0.2743</cdr:x>
      <cdr:y>0.64021</cdr:y>
    </cdr:from>
    <cdr:to>
      <cdr:x>0.38542</cdr:x>
      <cdr:y>0.93231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77749" y="2714644"/>
          <a:ext cx="436601" cy="12385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27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0.13541</cdr:x>
      <cdr:y>0.33567</cdr:y>
    </cdr:from>
    <cdr:to>
      <cdr:x>0.22222</cdr:x>
      <cdr:y>0.47773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14404" y="1519234"/>
          <a:ext cx="71438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17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0.10069</cdr:x>
      <cdr:y>0.49351</cdr:y>
    </cdr:from>
    <cdr:to>
      <cdr:x>0.28993</cdr:x>
      <cdr:y>0.77447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28652" y="2233614"/>
          <a:ext cx="15573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0.12632</cdr:x>
      <cdr:y>0.55193</cdr:y>
    </cdr:from>
    <cdr:to>
      <cdr:x>0.27216</cdr:x>
      <cdr:y>0.76975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857256" y="2143140"/>
          <a:ext cx="989759" cy="8457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3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0.54545</cdr:x>
      <cdr:y>0.16848</cdr:y>
    </cdr:from>
    <cdr:to>
      <cdr:x>0.77818</cdr:x>
      <cdr:y>0.43467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43140" y="714380"/>
          <a:ext cx="914400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0.41818</cdr:x>
      <cdr:y>0.08424</cdr:y>
    </cdr:from>
    <cdr:to>
      <cdr:x>0.81454</cdr:x>
      <cdr:y>0.41782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643074" y="357190"/>
          <a:ext cx="1557342" cy="14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 smtClean="0"/>
            <a:t>2022 г.</a:t>
          </a:r>
          <a:endParaRPr lang="ru-RU" sz="20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0.4875</cdr:x>
      <cdr:y>0.77342</cdr:y>
    </cdr:from>
    <cdr:to>
      <cdr:x>0.5675</cdr:x>
      <cdr:y>0.97545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572164" y="35004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НСТ 18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0.51875</cdr:x>
      <cdr:y>0.45774</cdr:y>
    </cdr:from>
    <cdr:to>
      <cdr:x>0.66125</cdr:x>
      <cdr:y>0.65977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929354" y="2071702"/>
          <a:ext cx="162878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err="1" smtClean="0"/>
            <a:t>Бр</a:t>
          </a:r>
          <a:r>
            <a:rPr lang="ru-RU" sz="2800" dirty="0" smtClean="0"/>
            <a:t>. </a:t>
          </a:r>
          <a:r>
            <a:rPr lang="ru-RU" sz="2800" dirty="0"/>
            <a:t>л</a:t>
          </a:r>
          <a:r>
            <a:rPr lang="ru-RU" sz="2800" dirty="0" smtClean="0"/>
            <a:t>ег 20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0.40625</cdr:x>
      <cdr:y>0.2999</cdr:y>
    </cdr:from>
    <cdr:to>
      <cdr:x>0.53</cdr:x>
      <cdr:y>0.54928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43470" y="1357322"/>
          <a:ext cx="1414466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0.3875</cdr:x>
      <cdr:y>0.25254</cdr:y>
    </cdr:from>
    <cdr:to>
      <cdr:x>0.505</cdr:x>
      <cdr:y>0.5335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429156" y="1143008"/>
          <a:ext cx="1343028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Б. КМС</a:t>
          </a:r>
        </a:p>
        <a:p xmlns:a="http://schemas.openxmlformats.org/drawingml/2006/main">
          <a:r>
            <a:rPr lang="ru-RU" sz="2800" dirty="0" smtClean="0"/>
            <a:t>14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0.3625</cdr:x>
      <cdr:y>0.61558</cdr:y>
    </cdr:from>
    <cdr:to>
      <cdr:x>0.47375</cdr:x>
      <cdr:y>0.86496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143404" y="2786082"/>
          <a:ext cx="1271590" cy="1128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Б. НС </a:t>
          </a:r>
        </a:p>
        <a:p xmlns:a="http://schemas.openxmlformats.org/drawingml/2006/main">
          <a:r>
            <a:rPr lang="ru-RU" sz="2800" dirty="0" smtClean="0"/>
            <a:t>12</a:t>
          </a:r>
          <a:endParaRPr lang="ru-RU" sz="28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0.50868</cdr:x>
      <cdr:y>0.23044</cdr:y>
    </cdr:from>
    <cdr:to>
      <cdr:x>0.71528</cdr:x>
      <cdr:y>0.54297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86238" y="1042982"/>
          <a:ext cx="1700218" cy="1414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43%</a:t>
          </a:r>
        </a:p>
        <a:p xmlns:a="http://schemas.openxmlformats.org/drawingml/2006/main">
          <a:r>
            <a:rPr lang="ru-RU" sz="2400" b="1" dirty="0">
              <a:latin typeface="Times New Roman" pitchFamily="18" charset="0"/>
              <a:cs typeface="Times New Roman" pitchFamily="18" charset="0"/>
            </a:rPr>
            <a:t>и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з них 72%-ж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0.20486</cdr:x>
      <cdr:y>0.54613</cdr:y>
    </cdr:from>
    <cdr:to>
      <cdr:x>0.31597</cdr:x>
      <cdr:y>0.74816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685908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0.1875</cdr:x>
      <cdr:y>0.53034</cdr:y>
    </cdr:from>
    <cdr:to>
      <cdr:x>0.29861</cdr:x>
      <cdr:y>0.73238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43032" y="240030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33%</a:t>
          </a:r>
        </a:p>
        <a:p xmlns:a="http://schemas.openxmlformats.org/drawingml/2006/main">
          <a:r>
            <a:rPr lang="ru-RU" sz="2400" b="1" dirty="0">
              <a:latin typeface="Times New Roman" pitchFamily="18" charset="0"/>
              <a:cs typeface="Times New Roman" pitchFamily="18" charset="0"/>
            </a:rPr>
            <a:t>и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з них 58%-ж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605D6-B2D5-477D-8998-D5F1D6257664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DC942-AF34-4EED-8C6B-E3C52CBCC1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12351-7C3E-45C6-B5E6-2981C6FAF316}" type="datetimeFigureOut">
              <a:rPr lang="ru-RU" smtClean="0"/>
              <a:pPr/>
              <a:t>12.12.2024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25227-8E6A-4FDF-832F-BB9F4D5E32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86742" cy="371477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ФБУН «Нижегородский научно-исследовательский институт гигиены и профпатологии»  Роспотребнадзора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"Роль обязательных медицинских осмотров  в сохранении здоровья работающих"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Умнягина И.А.</a:t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-29411"/>
            <a:ext cx="2143108" cy="197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8745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89888"/>
          <a:ext cx="9143999" cy="666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395"/>
                <a:gridCol w="1945974"/>
                <a:gridCol w="1868136"/>
                <a:gridCol w="1494498"/>
                <a:gridCol w="1494498"/>
                <a:gridCol w="1494498"/>
              </a:tblGrid>
              <a:tr h="141315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24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2019г.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3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2020г</a:t>
                      </a:r>
                      <a:r>
                        <a:rPr lang="ru-RU" sz="3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2021г</a:t>
                      </a:r>
                      <a:r>
                        <a:rPr lang="ru-RU" sz="3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2022г.</a:t>
                      </a: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3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2023г.</a:t>
                      </a: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0156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системы   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кровообращения</a:t>
                      </a: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системы   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кровообращения </a:t>
                      </a:r>
                      <a:endParaRPr lang="en-US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системы   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кровообращения </a:t>
                      </a: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61%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системы   кровообращения-  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системы   кровообращения -   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/>
                </a:tc>
              </a:tr>
              <a:tr h="172222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мочепо-ловой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системы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эндок-ринной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системы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эндокринной системы 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 крови и кроветворных органов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 крови и кроветворных органов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25%</a:t>
                      </a:r>
                    </a:p>
                  </a:txBody>
                  <a:tcPr marL="68580" marR="68580" marT="0" marB="0"/>
                </a:tc>
              </a:tr>
              <a:tr h="170393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en-US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endParaRPr lang="en-US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</a:t>
                      </a:r>
                      <a:r>
                        <a:rPr lang="ru-RU" sz="2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эндок-ринной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системы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</a:t>
                      </a:r>
                      <a:r>
                        <a:rPr lang="ru-RU" sz="2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мочепо-ловой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системы </a:t>
                      </a: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 крови и кроветворных органов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эндокринной системы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болезни эндокринной системы  </a:t>
                      </a:r>
                      <a:endParaRPr lang="ru-RU" sz="20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3992245" algn="l"/>
                        </a:tabLs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Специализированные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профпатологические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центры осуществляют: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проведение  «углубленных» ПМО работников  (п.40 приказа МЗ РФ от 28.01.2021г. №29 )</a:t>
            </a:r>
          </a:p>
          <a:p>
            <a:pPr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проведение медицинского обследования работников при подозрении на профессиональную этиологию заболевания</a:t>
            </a:r>
          </a:p>
          <a:p>
            <a:pPr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проведение первичной и повторной экспертизы связи заболевания с профессией</a:t>
            </a:r>
          </a:p>
          <a:p>
            <a:pPr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оказание специализированной медицинской помощи профессиональным больным и работающим во вредных и/или опасных условиях труда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3" descr="C:\Users\dir\Desktop\cpp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0914" y="5500702"/>
            <a:ext cx="3113086" cy="908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08"/>
            <a:ext cx="8929718" cy="512605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оказание консультативной помощи МО по вопросам проведения ПМО, экспертизы профпригодности, установления впервые выявленных профзаболеваний, в том числе острых, подготовки отчетов и заключительных актов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медицинская экспертиза судебных документов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повышение квалификации специалистов по профпатологии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ir\Desktop\cpp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0914" y="5500702"/>
            <a:ext cx="3113086" cy="908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92971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Периодические медицинские осмотры в Центре профпатологии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821533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15409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Экспертиза связи заболевания с профессией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2500306"/>
            <a:ext cx="778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ir\Desktop\AmlaJ7J6Fs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896108"/>
            <a:ext cx="1857355" cy="1961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ПЗ 2023г.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74% ПАО «ГАЗ»: 43 ПЗ у 33 человек, из них 10 человек с 2-мя диагнозами ПЗ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7% филиал ПАО «ОАК» - НАЗ «Сокол» установлено: 4 ПЗ у 3-х работников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5% АО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Выксунский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металлургический завод»  - ПЗ у 3-х работников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dir\Desktop\adde8ac125429a653a4229c4c5c3f06f--clip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8654" y="4375151"/>
            <a:ext cx="1745346" cy="2482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15409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Структура ПЗ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72066" y="1357298"/>
          <a:ext cx="3929090" cy="4240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00694" y="2000240"/>
            <a:ext cx="2442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Структура ПЗ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-3571932" y="1571612"/>
          <a:ext cx="1143004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Возраст пациентов с впервые выявленными ПЗ (2023г.)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C:\Users\dir\Desktop\adde8ac125429a653a4229c4c5c3f06f--clip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4419060"/>
            <a:ext cx="1714480" cy="2438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650" y="115888"/>
            <a:ext cx="8910638" cy="13128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Онищенко Г.Г.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неполного и позднего выявления профзаболеваний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323850" y="1844675"/>
            <a:ext cx="842486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altLang="ru-RU" sz="2400" b="1" dirty="0">
                <a:latin typeface="Times New Roman" pitchFamily="18" charset="0"/>
              </a:rPr>
              <a:t>Некачественные  профилактические медосмотры, проводимые специалистами ЛПУ на договорной основе, финансируемые работодателем, который заинтересован в положительных результатах оценки </a:t>
            </a:r>
            <a:r>
              <a:rPr lang="ru-RU" altLang="ru-RU" sz="2400" b="1" dirty="0" smtClean="0">
                <a:latin typeface="Times New Roman" pitchFamily="18" charset="0"/>
              </a:rPr>
              <a:t>здоровья.</a:t>
            </a:r>
          </a:p>
          <a:p>
            <a:pPr marL="342900" indent="-342900">
              <a:buFontTx/>
              <a:buAutoNum type="arabicPeriod"/>
            </a:pPr>
            <a:endParaRPr lang="ru-RU" altLang="ru-RU" sz="2400" b="1" dirty="0" smtClean="0"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Незаинтересованность работодателя в выявлении профзаболеваний в связи с перспективами  увеличения страховых выплат в ФСС.</a:t>
            </a:r>
            <a:endParaRPr lang="ru-RU" altLang="ru-RU" sz="2400" b="1" dirty="0">
              <a:latin typeface="Times New Roman" pitchFamily="18" charset="0"/>
            </a:endParaRPr>
          </a:p>
          <a:p>
            <a:pPr marL="342900" indent="-342900"/>
            <a:endParaRPr lang="ru-RU" altLang="ru-RU" sz="2400" b="1" dirty="0">
              <a:latin typeface="Times New Roman" pitchFamily="18" charset="0"/>
            </a:endParaRPr>
          </a:p>
          <a:p>
            <a:pPr marL="342900" indent="-342900"/>
            <a:endParaRPr lang="ru-RU" alt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0" y="642918"/>
            <a:ext cx="8858280" cy="5483245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Сокрытие работником ранних признаков профзаболевания, приводящее к формированию стойкой утраты трудоспособности, с целью получения материальной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компенсации.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Сокращение числа медсанчастей, здравпунктов, цеховых терапевтических служб.</a:t>
            </a:r>
          </a:p>
          <a:p>
            <a:pPr>
              <a:buFontTx/>
              <a:buNone/>
            </a:pPr>
            <a:endParaRPr lang="ru-RU" alt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 обобщенной оценке экспертов, в РФ в 2020 году затраты на сохранение здоровья работникам, связанные с вредными и опасными условиями труда достигли 1трлн 770млрд рублей, что составляет 1,6 % ВВП страны, в том числе экономические издержки в связи с потерей рабочего времени – 975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руб., расходы на компенсации – 125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руб., обеспечение выплат по страхованию – 72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млрд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руб.</a:t>
            </a: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Наиболее остро стоит проблема «сверхсмертности мужчин трудоспособного возраста».</a:t>
            </a:r>
          </a:p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Из причин смертности – 55%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сердечно-сосудистые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заболевания  и 30% - внешние причины.</a:t>
            </a:r>
          </a:p>
          <a:p>
            <a:endParaRPr lang="ru-RU" dirty="0"/>
          </a:p>
        </p:txBody>
      </p:sp>
      <p:pic>
        <p:nvPicPr>
          <p:cNvPr id="1027" name="Picture 3" descr="C:\Users\dir\Desktop\c7cfd4d6e9a9076a302a590a632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1" y="5249830"/>
            <a:ext cx="2428860" cy="1608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77827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4193" y="2000240"/>
            <a:ext cx="4613437" cy="3949711"/>
          </a:xfrm>
        </p:spPr>
      </p:pic>
      <p:pic>
        <p:nvPicPr>
          <p:cNvPr id="7782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86961" y="2000240"/>
            <a:ext cx="4591459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115888"/>
            <a:ext cx="8910638" cy="10271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374D67"/>
                </a:solidFill>
                <a:effectLst/>
                <a:latin typeface="Times New Roman" pitchFamily="18" charset="0"/>
              </a:rPr>
              <a:t>Нижегородская область – развитый промышленный регион</a:t>
            </a:r>
          </a:p>
        </p:txBody>
      </p:sp>
      <p:pic>
        <p:nvPicPr>
          <p:cNvPr id="7172" name="Picture 4" descr="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35290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dir\Desktop\ldm7orfRaG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85860"/>
            <a:ext cx="5837745" cy="3286148"/>
          </a:xfrm>
          <a:prstGeom prst="rect">
            <a:avLst/>
          </a:prstGeom>
          <a:noFill/>
        </p:spPr>
      </p:pic>
      <p:pic>
        <p:nvPicPr>
          <p:cNvPr id="1027" name="Picture 3" descr="C:\Users\dir\Desktop\lkz9x57412csx_o45hlh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50766"/>
            <a:ext cx="4643438" cy="3107234"/>
          </a:xfrm>
          <a:prstGeom prst="rect">
            <a:avLst/>
          </a:prstGeom>
          <a:noFill/>
        </p:spPr>
      </p:pic>
      <p:pic>
        <p:nvPicPr>
          <p:cNvPr id="1028" name="Picture 4" descr="C:\Users\dir\Desktop\scale_12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588" y="3729711"/>
            <a:ext cx="5286412" cy="312828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:\Users\dir\Desktop\6mlYsj8mKBAh3TQvB726ln7GUCAkee4B-xl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3374" y="3857628"/>
            <a:ext cx="5180626" cy="3000372"/>
          </a:xfr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00042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 работающего населения в Нижегородской области по данным Росстата на 01.01.2023г. составляет 1 661,9 тысяч человек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Удельный вес работающих в условиях, не отвечающих санитарно-гигиеническим нормам, в том числе вредные и опасные условия труда – 37,2%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 flipH="1">
            <a:off x="0" y="2857496"/>
            <a:ext cx="4929190" cy="4000504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sz="2400" b="1" dirty="0" smtClean="0"/>
              <a:t>Современные тенденции на рынке трудовых ресурсов: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/>
              <a:t>Постарение населения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/>
              <a:t>Повышение пенсионного возраста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/>
              <a:t>Интенсификация труда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/>
              <a:t>Возрастание рисков психосоциального характера 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Основная задача профпатологической службы Нижегородской области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профилактика профессиональных и профессионально-обусловленных заболеваний, у работающих во вредных и опасных условиях труда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профилактика неблагоприятного течения общих заболеваний у лиц                 трудоспособного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ir\Desktop\доктор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043544"/>
            <a:ext cx="1500166" cy="2801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Распределение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работников, прошедших ПМО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МО различных форм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собственности (2023г.)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05512"/>
          <a:ext cx="8286807" cy="5009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762269"/>
                <a:gridCol w="2762269"/>
              </a:tblGrid>
              <a:tr h="16482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Медицинские организации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Всего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обследованных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Удельный вес в %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579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ГБУЗ НО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61 134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96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Частная медицинская собственность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204 666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579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265 801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ПМО  работающих во вредных  и опасных условиях труда в 2018 - 2023гг.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6329378" cy="4125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Куб 5"/>
          <p:cNvSpPr/>
          <p:nvPr/>
        </p:nvSpPr>
        <p:spPr>
          <a:xfrm>
            <a:off x="7643834" y="2500306"/>
            <a:ext cx="1143008" cy="1285884"/>
          </a:xfrm>
          <a:prstGeom prst="cube">
            <a:avLst/>
          </a:prstGeom>
          <a:blipFill>
            <a:blip r:embed="rId3" cstate="print"/>
            <a:tile tx="0" ty="0" sx="100000" sy="100000" flip="none" algn="tl"/>
          </a:blip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4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572264" y="1500174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Доля лиц,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имеющих противопоказания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5140" y="3143248"/>
            <a:ext cx="1232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2023г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1,3%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300037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3415 ч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7786710" y="4000504"/>
            <a:ext cx="1071570" cy="1071570"/>
          </a:xfrm>
          <a:prstGeom prst="cub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4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3000ч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9454" y="4786322"/>
            <a:ext cx="780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2022г.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1,2%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Куб 11"/>
          <p:cNvSpPr/>
          <p:nvPr/>
        </p:nvSpPr>
        <p:spPr>
          <a:xfrm>
            <a:off x="7643834" y="5429264"/>
            <a:ext cx="1214446" cy="1214446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3643 ч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72264" y="6072206"/>
            <a:ext cx="1280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1,5%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Удельный вес работников, нуждающихся в медицинской помощи % (ПМО)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71546"/>
          <a:ext cx="82296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 descr="C:\Users\dir\Desktop\1646746048_6-abrakadabra-fun-p-aibolit-na-belom-fone-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187" y="4857760"/>
            <a:ext cx="1327813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Абсолютное число выявленных хронических соматических заболеваний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 descr="C:\Users\dir\Desktop\phphkKcRu_AJBOLIT_html_76338dc91c0633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77009"/>
            <a:ext cx="1785918" cy="25212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6000768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8 796  - ХНИЗ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 них у ж - 5263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2616</TotalTime>
  <Words>680</Words>
  <Application>Microsoft Office PowerPoint</Application>
  <PresentationFormat>Экран (4:3)</PresentationFormat>
  <Paragraphs>165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ФБУН «Нижегородский научно-исследовательский институт гигиены и профпатологии»  Роспотребнадзора  "Роль обязательных медицинских осмотров  в сохранении здоровья работающих"   Умнягина И.А. </vt:lpstr>
      <vt:lpstr>Актуальность </vt:lpstr>
      <vt:lpstr>Нижегородская область – развитый промышленный регион</vt:lpstr>
      <vt:lpstr>Слайд 4</vt:lpstr>
      <vt:lpstr>Основная задача профпатологической службы Нижегородской области</vt:lpstr>
      <vt:lpstr> Распределение работников, прошедших ПМО  в МО различных форм собственности (2023г.)   </vt:lpstr>
      <vt:lpstr> ПМО  работающих во вредных  и опасных условиях труда в 2018 - 2023гг.  </vt:lpstr>
      <vt:lpstr>Удельный вес работников, нуждающихся в медицинской помощи % (ПМО)</vt:lpstr>
      <vt:lpstr>Абсолютное число выявленных хронических соматических заболеваний </vt:lpstr>
      <vt:lpstr>Слайд 10</vt:lpstr>
      <vt:lpstr>Специализированные профпатологические центры осуществляют: </vt:lpstr>
      <vt:lpstr>Слайд 12</vt:lpstr>
      <vt:lpstr>Периодические медицинские осмотры в Центре профпатологии</vt:lpstr>
      <vt:lpstr>Экспертиза связи заболевания с профессией</vt:lpstr>
      <vt:lpstr>ПЗ 2023г.</vt:lpstr>
      <vt:lpstr>Структура ПЗ</vt:lpstr>
      <vt:lpstr>Возраст пациентов с впервые выявленными ПЗ (2023г.)</vt:lpstr>
      <vt:lpstr>Онищенко Г.Г.  причины неполного и позднего выявления профзаболеваний</vt:lpstr>
      <vt:lpstr>Слайд 19</vt:lpstr>
      <vt:lpstr>Спасибо за внимание!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dir</dc:creator>
  <cp:lastModifiedBy>dir</cp:lastModifiedBy>
  <cp:revision>180</cp:revision>
  <dcterms:created xsi:type="dcterms:W3CDTF">2024-11-11T10:01:54Z</dcterms:created>
  <dcterms:modified xsi:type="dcterms:W3CDTF">2024-12-12T09:29:31Z</dcterms:modified>
</cp:coreProperties>
</file>