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7" r:id="rId3"/>
    <p:sldId id="257" r:id="rId4"/>
    <p:sldId id="265" r:id="rId5"/>
    <p:sldId id="271" r:id="rId6"/>
    <p:sldId id="264" r:id="rId7"/>
    <p:sldId id="275" r:id="rId8"/>
    <p:sldId id="260" r:id="rId9"/>
    <p:sldId id="266" r:id="rId10"/>
    <p:sldId id="270" r:id="rId11"/>
    <p:sldId id="272" r:id="rId12"/>
    <p:sldId id="273" r:id="rId13"/>
    <p:sldId id="274" r:id="rId14"/>
    <p:sldId id="276" r:id="rId15"/>
    <p:sldId id="268" r:id="rId16"/>
    <p:sldId id="263" r:id="rId17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430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D6395A-2646-43DD-B8D6-DAE0B562685F}" type="datetimeFigureOut">
              <a:rPr lang="ru-RU" smtClean="0"/>
              <a:pPr/>
              <a:t>11.12.2024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527E2-037D-4F89-8C26-6EA9A12078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C1DBED-B885-484D-B2D3-F9151BE86F1F}" type="datetimeFigureOut">
              <a:rPr lang="ru-RU" smtClean="0"/>
              <a:pPr/>
              <a:t>11.12.2024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2618B7-8E7B-495E-A794-DB55F0B850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618B7-8E7B-495E-A794-DB55F0B850A7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2618B7-8E7B-495E-A794-DB55F0B850A7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609A0-BF15-4480-988A-3A635AFC24B5}" type="datetime1">
              <a:rPr lang="ru-RU" smtClean="0"/>
              <a:pPr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F6B2E-5A06-43D4-AE8C-886637866A24}" type="datetime1">
              <a:rPr lang="ru-RU" smtClean="0"/>
              <a:pPr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84DEB-D3C6-4CBE-957A-8BD0A25798EB}" type="datetime1">
              <a:rPr lang="ru-RU" smtClean="0"/>
              <a:pPr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95839-6395-46EE-853D-F02F7013BD22}" type="datetime1">
              <a:rPr lang="ru-RU" smtClean="0"/>
              <a:pPr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A41AE-813A-46FF-A419-955B79392E47}" type="datetime1">
              <a:rPr lang="ru-RU" smtClean="0"/>
              <a:pPr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C75A8-8589-4537-B327-58A662B59755}" type="datetime1">
              <a:rPr lang="ru-RU" smtClean="0"/>
              <a:pPr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12BE6-A579-477C-BC13-EA3D75B2970D}" type="datetime1">
              <a:rPr lang="ru-RU" smtClean="0"/>
              <a:pPr/>
              <a:t>11.12.2024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FD628-8D65-4F7A-A845-7A238DEDFAE2}" type="datetime1">
              <a:rPr lang="ru-RU" smtClean="0"/>
              <a:pPr/>
              <a:t>11.12.2024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3516E-DFF8-45E2-B3D8-D02BE43BCC48}" type="datetime1">
              <a:rPr lang="ru-RU" smtClean="0"/>
              <a:pPr/>
              <a:t>11.12.2024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B873E-338A-4B04-8060-19B2C1D549CB}" type="datetime1">
              <a:rPr lang="ru-RU" smtClean="0"/>
              <a:pPr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271E27-4410-48FD-84BC-A4B954580D9B}" type="datetime1">
              <a:rPr lang="ru-RU" smtClean="0"/>
              <a:pPr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AE62-1071-4CD4-AB70-854D81A5D0DC}" type="datetime1">
              <a:rPr lang="ru-RU" smtClean="0"/>
              <a:pPr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Rpn-54@mts-nn.ru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60648"/>
            <a:ext cx="7772400" cy="316835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семинар-совещание «Актуальные проблемы профпатологии и гигиены труда»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12 декабря 2024г.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«Профессиональная заболеваемость, динамика показателей, проблемы расследования и учета»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789040"/>
            <a:ext cx="7592888" cy="2520280"/>
          </a:xfrm>
        </p:spPr>
        <p:txBody>
          <a:bodyPr>
            <a:normAutofit fontScale="47500" lnSpcReduction="20000"/>
          </a:bodyPr>
          <a:lstStyle/>
          <a:p>
            <a:endParaRPr lang="ru-RU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Быков Владимир Алексеевич – заместитель начальника отдела надзора</a:t>
            </a:r>
          </a:p>
          <a:p>
            <a:pPr>
              <a:lnSpc>
                <a:spcPct val="120000"/>
              </a:lnSpc>
            </a:pP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гигиене труда Управления Роспотребнадзора по Нижегородской области,</a:t>
            </a:r>
          </a:p>
          <a:p>
            <a:pPr>
              <a:lnSpc>
                <a:spcPct val="120000"/>
              </a:lnSpc>
            </a:pP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рабочий телефон: 8-831-433-90-73;</a:t>
            </a:r>
          </a:p>
          <a:p>
            <a:pPr>
              <a:lnSpc>
                <a:spcPct val="120000"/>
              </a:lnSpc>
            </a:pPr>
            <a:endParaRPr lang="ru-RU" sz="2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Золотова Елена Андреевна - ведущий специалист-эксперт отдела надзора </a:t>
            </a:r>
          </a:p>
          <a:p>
            <a:pPr>
              <a:lnSpc>
                <a:spcPct val="120000"/>
              </a:lnSpc>
            </a:pP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гигиене труда Управления Роспотребнадзора по Нижегородской области, </a:t>
            </a:r>
          </a:p>
          <a:p>
            <a:pPr>
              <a:lnSpc>
                <a:spcPct val="120000"/>
              </a:lnSpc>
            </a:pP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рабочий телефон: 8-831-433-89-84</a:t>
            </a:r>
          </a:p>
          <a:p>
            <a:pPr>
              <a:lnSpc>
                <a:spcPct val="120000"/>
              </a:lnSpc>
            </a:pPr>
            <a:r>
              <a:rPr lang="ru-RU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электронная почта: </a:t>
            </a:r>
            <a:r>
              <a:rPr lang="en-US" sz="2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Rpn-54@mts-nn.ru</a:t>
            </a:r>
            <a:endParaRPr lang="ru-RU" sz="2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4525963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нет разделения диагнозов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5846" t="23769" r="17015" b="40637"/>
          <a:stretch>
            <a:fillRect/>
          </a:stretch>
        </p:blipFill>
        <p:spPr bwMode="auto">
          <a:xfrm>
            <a:off x="755576" y="908720"/>
            <a:ext cx="792088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827584" y="3789040"/>
          <a:ext cx="8064896" cy="2664296"/>
        </p:xfrm>
        <a:graphic>
          <a:graphicData uri="http://schemas.openxmlformats.org/drawingml/2006/table">
            <a:tbl>
              <a:tblPr/>
              <a:tblGrid>
                <a:gridCol w="936104"/>
                <a:gridCol w="2659245"/>
                <a:gridCol w="2390100"/>
                <a:gridCol w="2079447"/>
              </a:tblGrid>
              <a:tr h="26642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J41.</a:t>
                      </a: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</a:t>
                      </a:r>
                      <a:endParaRPr lang="en-US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J45…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Хронический пылевой      необструктивный бронхит</a:t>
                      </a:r>
                    </a:p>
                    <a:p>
                      <a:pPr algn="ctr"/>
                      <a:endParaRPr lang="ru-RU" sz="14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b="1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en-US" sz="1400" b="1" kern="1200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en-US" sz="1400" b="1" kern="1200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Профессиональная бронхиальная астма…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kern="1200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Химические вещества, обладающие токсическим действием… </a:t>
                      </a:r>
                    </a:p>
                    <a:p>
                      <a:pPr algn="ctr"/>
                      <a:endParaRPr lang="ru-RU" sz="1400" b="1" kern="1200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b="1" kern="1200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b="1" kern="1200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b="1" kern="1200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b="1" kern="1200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Химические вещества, обладающие…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u="non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u="non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u="none" dirty="0" smtClean="0">
                          <a:latin typeface="Times New Roman" pitchFamily="18" charset="0"/>
                          <a:cs typeface="Times New Roman" pitchFamily="18" charset="0"/>
                        </a:rPr>
                        <a:t>Приказ МЗ и СР РФ №417н </a:t>
                      </a: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от 27.04.2012г. «Об утверждении перечня профессиональных заболеваний». </a:t>
                      </a:r>
                      <a:endParaRPr lang="en-US" sz="15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 r="19834"/>
          <a:stretch>
            <a:fillRect/>
          </a:stretch>
        </p:blipFill>
        <p:spPr bwMode="auto">
          <a:xfrm>
            <a:off x="611560" y="1772816"/>
            <a:ext cx="505547" cy="50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3779912" y="2060848"/>
            <a:ext cx="122413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90872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несоответствие кода диагноза его формулировке, 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МКБ-10 и Приказу 417н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совещание ФБУН_Актуальные проблемы профпатологии и гигиены труда 12.12.2024\ошибки в извещениях\Извещение Доршенко ВИ.jpeg"/>
          <p:cNvPicPr>
            <a:picLocks noChangeAspect="1" noChangeArrowheads="1"/>
          </p:cNvPicPr>
          <p:nvPr/>
        </p:nvPicPr>
        <p:blipFill>
          <a:blip r:embed="rId2" cstate="print"/>
          <a:srcRect t="47408" b="40740"/>
          <a:stretch>
            <a:fillRect/>
          </a:stretch>
        </p:blipFill>
        <p:spPr bwMode="auto">
          <a:xfrm>
            <a:off x="251520" y="908720"/>
            <a:ext cx="8591073" cy="144016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95536" y="2420888"/>
          <a:ext cx="8352928" cy="391150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192360"/>
                <a:gridCol w="3160568"/>
              </a:tblGrid>
              <a:tr h="31221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МКБ-10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Приказ №417н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28704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J44.0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Хроническая обструктивная </a:t>
                      </a:r>
                      <a:r>
                        <a:rPr lang="ru-RU" sz="16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легочная болезнь</a:t>
                      </a:r>
                    </a:p>
                    <a:p>
                      <a:pPr algn="ctr"/>
                      <a:r>
                        <a:rPr lang="ru-RU" sz="1600" kern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 острой респираторной инфекцией нижних дыхательных путей.</a:t>
                      </a:r>
                    </a:p>
                    <a:p>
                      <a:pPr algn="ctr"/>
                      <a:endParaRPr lang="en-US" sz="1600" kern="12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J44.8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Другая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уточненная хроническая обструктивная легочная болезнь.</a:t>
                      </a:r>
                    </a:p>
                    <a:p>
                      <a:pPr algn="ctr"/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J41.0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Простой х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ронический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бронхит.</a:t>
                      </a:r>
                      <a:endParaRPr lang="ru-RU" sz="16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J44.0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 кода нет</a:t>
                      </a:r>
                    </a:p>
                    <a:p>
                      <a:endParaRPr lang="en-US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J44.8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Хроническая обструктивная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болезнь легких.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J41.0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Хронический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бронхит.</a:t>
                      </a:r>
                      <a:endParaRPr lang="en-US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47518"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L30.9 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Дерматит неуточненный.</a:t>
                      </a:r>
                    </a:p>
                    <a:p>
                      <a:pPr algn="ctr"/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L23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Аллергический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контактный дерматит.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L30.9</a:t>
                      </a: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кода</a:t>
                      </a:r>
                      <a:r>
                        <a:rPr lang="ru-RU" sz="1600" b="1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нет</a:t>
                      </a:r>
                      <a:endParaRPr lang="ru-RU" sz="16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aseline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L23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Аллергический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контактный дерматит.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Овал 6"/>
          <p:cNvSpPr/>
          <p:nvPr/>
        </p:nvSpPr>
        <p:spPr>
          <a:xfrm>
            <a:off x="1331640" y="1484784"/>
            <a:ext cx="792088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7308304" y="1844824"/>
            <a:ext cx="720080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8172400" y="1124744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J45.0</a:t>
            </a: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J45.1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 указана дата постановки диагноза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4835" t="44398" r="18666" b="26426"/>
          <a:stretch>
            <a:fillRect/>
          </a:stretch>
        </p:blipFill>
        <p:spPr bwMode="auto">
          <a:xfrm>
            <a:off x="899592" y="1124744"/>
            <a:ext cx="7344816" cy="259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11560" y="4005065"/>
            <a:ext cx="80648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Даты указываются в формате: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дд.мм.гггг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дата извещения;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дата постановки диагноза;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дата отправления извещения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724128" y="1916832"/>
            <a:ext cx="2304256" cy="6480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4869160"/>
            <a:ext cx="1779712" cy="177971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812360" y="1556792"/>
            <a:ext cx="144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>*</a:t>
            </a:r>
            <a:endParaRPr lang="ru-RU" sz="5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 указан вредный производственный фактор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9985" t="49398" r="18675" b="26506"/>
          <a:stretch>
            <a:fillRect/>
          </a:stretch>
        </p:blipFill>
        <p:spPr bwMode="auto">
          <a:xfrm>
            <a:off x="971600" y="980728"/>
            <a:ext cx="768685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827583" y="3717032"/>
          <a:ext cx="7848874" cy="26642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6521"/>
                <a:gridCol w="3963293"/>
                <a:gridCol w="2409060"/>
              </a:tblGrid>
              <a:tr h="10823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МКБ-10</a:t>
                      </a:r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J41.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 Простой хронический бронхит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baseline="0" dirty="0" smtClean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Химические вещества, обладающие токсическим действием…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819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Приказ 417н</a:t>
                      </a:r>
                    </a:p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J41.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0 Хронический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пылевой необструктивный бронхит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499992" y="2924944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?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899592" y="2564904"/>
            <a:ext cx="1440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Arial Black" pitchFamily="34" charset="0"/>
              </a:rPr>
              <a:t>*</a:t>
            </a:r>
            <a:endParaRPr lang="ru-RU" sz="54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неверно указан код, нет соответствия с Приказом 417н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1321" t="36364" r="34162" b="45454"/>
          <a:stretch>
            <a:fillRect/>
          </a:stretch>
        </p:blipFill>
        <p:spPr bwMode="auto">
          <a:xfrm>
            <a:off x="899592" y="1124744"/>
            <a:ext cx="7704856" cy="2282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7380312" y="1916832"/>
            <a:ext cx="86409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71600" y="3501008"/>
          <a:ext cx="7920880" cy="2748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60440"/>
                <a:gridCol w="39604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МКБ-10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Приказ</a:t>
                      </a:r>
                      <a:r>
                        <a:rPr lang="ru-RU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417н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Н90.3</a:t>
                      </a:r>
                      <a:r>
                        <a:rPr lang="ru-RU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b="0" u="sng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Нейросенсорная</a:t>
                      </a:r>
                      <a:r>
                        <a:rPr lang="ru-RU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потеря слуха </a:t>
                      </a:r>
                      <a:r>
                        <a:rPr lang="ru-RU" b="0" i="0" u="sng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двусторонняя</a:t>
                      </a:r>
                      <a:endParaRPr lang="ru-RU" b="0" i="0" u="sng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Кода</a:t>
                      </a:r>
                      <a:r>
                        <a:rPr lang="ru-RU" b="0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нет</a:t>
                      </a:r>
                      <a:endParaRPr lang="ru-RU" b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Н83.3 </a:t>
                      </a:r>
                      <a:r>
                        <a:rPr lang="ru-RU" sz="18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Шумовые эффекты внутреннего уха;</a:t>
                      </a:r>
                      <a:endParaRPr lang="ru-RU" sz="1800" b="0" i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H90.6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Смешанная кондуктивная и </a:t>
                      </a:r>
                      <a:r>
                        <a:rPr lang="ru-RU" sz="1800" b="0" i="0" u="sng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нейросенсорная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тугоухость </a:t>
                      </a:r>
                      <a:r>
                        <a:rPr lang="ru-RU" sz="1800" b="0" i="0" u="sng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двусторонняя</a:t>
                      </a:r>
                    </a:p>
                    <a:p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Н83.3</a:t>
                      </a:r>
                      <a:r>
                        <a:rPr lang="ru-RU" sz="1800" b="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H90.6</a:t>
                      </a: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7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Заболевания, связанные с</a:t>
                      </a:r>
                    </a:p>
                    <a:p>
                      <a:pPr algn="l"/>
                      <a:r>
                        <a:rPr lang="ru-RU" sz="18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воздействием производственного шума (проявления: шумовые           эффекты внутреннего уха,           </a:t>
                      </a:r>
                      <a:r>
                        <a:rPr lang="ru-RU" sz="1800" b="0" u="sng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нейросенсорная</a:t>
                      </a:r>
                      <a:r>
                        <a:rPr lang="ru-RU" sz="18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тугоухость          </a:t>
                      </a:r>
                      <a:r>
                        <a:rPr lang="ru-RU" sz="1800" b="0" u="sng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двусторонняя</a:t>
                      </a:r>
                      <a:r>
                        <a:rPr lang="ru-RU" sz="18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 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884368" y="1052736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Н83.3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76672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случае несоответствия информации извещение будет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возвращено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доработку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медучреждение, установившее диагноз.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5602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140968"/>
            <a:ext cx="3251529" cy="3088953"/>
          </a:xfrm>
          <a:prstGeom prst="rect">
            <a:avLst/>
          </a:prstGeom>
          <a:noFill/>
        </p:spPr>
      </p:pic>
      <p:sp>
        <p:nvSpPr>
          <p:cNvPr id="4" name="Выгнутая вверх стрелка 3"/>
          <p:cNvSpPr/>
          <p:nvPr/>
        </p:nvSpPr>
        <p:spPr>
          <a:xfrm>
            <a:off x="3563888" y="3429000"/>
            <a:ext cx="1216152" cy="731520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32656"/>
            <a:ext cx="8060043" cy="6037161"/>
          </a:xfrm>
          <a:prstGeom prst="rect">
            <a:avLst/>
          </a:prstGeom>
          <a:noFill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6340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Нормативные документы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4525963"/>
          </a:xfrm>
        </p:spPr>
        <p:txBody>
          <a:bodyPr/>
          <a:lstStyle/>
          <a:p>
            <a:pPr lvl="0">
              <a:buFont typeface="Wingdings" pitchFamily="2" charset="2"/>
              <a:buChar char="ü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Федеральный закон от 30.03.1999г.  № 52-ФЗ (ред. от 08.08.2024) "О санитарно-эпидемиологическом благополучии населения" (с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и доп., вступ. в силу с 19.08.2024);</a:t>
            </a:r>
          </a:p>
          <a:p>
            <a:pPr lvl="0">
              <a:buFont typeface="Wingdings" pitchFamily="2" charset="2"/>
              <a:buChar char="ü"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Постановление Правительства РФ от 05.07.2022 г.  № 1206 «О порядке расследования и учета случаев профессиональных заболеваний работников»;</a:t>
            </a:r>
          </a:p>
          <a:p>
            <a:pPr lvl="0">
              <a:buFont typeface="Wingdings" pitchFamily="2" charset="2"/>
              <a:buChar char="ü"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Приказ Минздрава РФ от 28.05.2001г.  № 176 «О совершенствовании системы расследования и учета профессиональных заболеваний в Российской Федерации»;</a:t>
            </a:r>
          </a:p>
          <a:p>
            <a:pPr lvl="0"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Приказ Минздравсоцразвития России от 27.04.2012г.  № 417н «Об утверждении перечня профессиональных заболеваний»;</a:t>
            </a:r>
          </a:p>
          <a:p>
            <a:pPr>
              <a:buFont typeface="Wingdings" pitchFamily="2" charset="2"/>
              <a:buChar char="ü"/>
            </a:pP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Приказ  Роспотребнадзора от 31.03.2008г.  №103 «Об утверждении инструкции по составлению санитарно-гигиенической характеристики условий труда работника при подозрении у него профессионального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заболевания».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1600" b="1" dirty="0" smtClean="0">
              <a:solidFill>
                <a:srgbClr val="2F351B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1600" b="1" dirty="0" smtClean="0">
              <a:solidFill>
                <a:srgbClr val="2F351B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1600" b="1" dirty="0" smtClean="0">
              <a:solidFill>
                <a:srgbClr val="2F351B"/>
              </a:solidFill>
            </a:endParaRPr>
          </a:p>
          <a:p>
            <a:pPr lvl="0">
              <a:buFont typeface="Wingdings" pitchFamily="2" charset="2"/>
              <a:buChar char="ü"/>
            </a:pPr>
            <a:endParaRPr lang="ru-RU" sz="1600" dirty="0" smtClean="0">
              <a:solidFill>
                <a:srgbClr val="2F351B"/>
              </a:solidFill>
            </a:endParaRP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843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913785"/>
            <a:ext cx="2448271" cy="1827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602865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18211" t="26528" r="72365" b="57012"/>
          <a:stretch>
            <a:fillRect/>
          </a:stretch>
        </p:blipFill>
        <p:spPr bwMode="auto">
          <a:xfrm>
            <a:off x="5868144" y="3789040"/>
            <a:ext cx="2880320" cy="2448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372200" y="620688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ЕИАС</a:t>
            </a:r>
            <a:endParaRPr lang="ru-RU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786" y="836712"/>
            <a:ext cx="8822214" cy="4896544"/>
          </a:xfrm>
        </p:spPr>
        <p:txBody>
          <a:bodyPr numCol="1" anchor="ctr">
            <a:normAutofit/>
          </a:bodyPr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	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Следует отметить, что </a:t>
            </a:r>
          </a:p>
          <a:p>
            <a:pPr algn="ct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 оформлении извещений об установлении </a:t>
            </a:r>
          </a:p>
          <a:p>
            <a:pPr algn="ctr">
              <a:buNone/>
            </a:pP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предварительного и заключительного диагноза </a:t>
            </a:r>
          </a:p>
          <a:p>
            <a:pPr algn="ctr">
              <a:buNone/>
            </a:pP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острого или хронического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профессионального заболевания (отравления) 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следует указывать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КОД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заболевания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его формулировку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соответствии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МКБ-10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 в соответствии с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Приказом МЗ и СР РФ №417н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 27.04.2012г. 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«Об утверждении перечня профессиональных заболеваний». </a:t>
            </a:r>
          </a:p>
          <a:p>
            <a:endParaRPr lang="ru-RU" sz="2000" dirty="0" smtClean="0"/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 l="11857" r="11824"/>
          <a:stretch>
            <a:fillRect/>
          </a:stretch>
        </p:blipFill>
        <p:spPr bwMode="auto">
          <a:xfrm>
            <a:off x="611560" y="3861048"/>
            <a:ext cx="3024336" cy="216024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sp>
        <p:nvSpPr>
          <p:cNvPr id="10" name="Правая фигурная скобка 9"/>
          <p:cNvSpPr/>
          <p:nvPr/>
        </p:nvSpPr>
        <p:spPr>
          <a:xfrm rot="5400000" flipH="1">
            <a:off x="4283968" y="1124744"/>
            <a:ext cx="720080" cy="4752528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 l="17160" t="27964" r="34220" b="41529"/>
          <a:stretch>
            <a:fillRect/>
          </a:stretch>
        </p:blipFill>
        <p:spPr bwMode="auto">
          <a:xfrm>
            <a:off x="4211960" y="3861048"/>
            <a:ext cx="4645024" cy="216024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Дата рождения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rcRect l="33944" t="32759" r="19504" b="48276"/>
          <a:stretch>
            <a:fillRect/>
          </a:stretch>
        </p:blipFill>
        <p:spPr bwMode="auto">
          <a:xfrm>
            <a:off x="395536" y="2636912"/>
            <a:ext cx="8483852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 l="5085" t="43879" r="48039" b="44068"/>
          <a:stretch>
            <a:fillRect/>
          </a:stretch>
        </p:blipFill>
        <p:spPr bwMode="auto">
          <a:xfrm>
            <a:off x="179512" y="1268760"/>
            <a:ext cx="8748464" cy="1265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6516216" y="1916832"/>
            <a:ext cx="2448272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12700">
                <a:solidFill>
                  <a:schemeClr val="bg1"/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/>
          <a:srcRect l="34139" t="39647" r="44637" b="56639"/>
          <a:stretch>
            <a:fillRect/>
          </a:stretch>
        </p:blipFill>
        <p:spPr bwMode="auto">
          <a:xfrm>
            <a:off x="467544" y="5085184"/>
            <a:ext cx="8046894" cy="79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4149080"/>
            <a:ext cx="2376264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noFill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56176" y="188640"/>
            <a:ext cx="720080" cy="93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*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55576" y="1484784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Н83.3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211960" y="1268760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Н90.6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524328" y="1484784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М54.5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3861048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G62.8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812360" y="3861048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T75.2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403648" y="573325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J41.0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139952" y="5949280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J62.8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804248" y="5805264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J45.0</a:t>
            </a:r>
            <a:endParaRPr lang="ru-RU" sz="2400" b="1" dirty="0"/>
          </a:p>
        </p:txBody>
      </p:sp>
      <p:pic>
        <p:nvPicPr>
          <p:cNvPr id="13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628800"/>
            <a:ext cx="5940660" cy="3960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323528" y="332656"/>
            <a:ext cx="86409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/>
              <a:t>Проблемы </a:t>
            </a:r>
            <a:r>
              <a:rPr lang="ru-RU" sz="2200" b="1" dirty="0" smtClean="0">
                <a:solidFill>
                  <a:srgbClr val="FF0000"/>
                </a:solidFill>
              </a:rPr>
              <a:t>расследования</a:t>
            </a:r>
            <a:r>
              <a:rPr lang="ru-RU" sz="2200" b="1" dirty="0" smtClean="0"/>
              <a:t> и </a:t>
            </a:r>
            <a:r>
              <a:rPr lang="ru-RU" sz="2200" b="1" dirty="0" smtClean="0">
                <a:solidFill>
                  <a:srgbClr val="FF0000"/>
                </a:solidFill>
              </a:rPr>
              <a:t>учета </a:t>
            </a:r>
            <a:r>
              <a:rPr lang="ru-RU" sz="2200" b="1" dirty="0" smtClean="0"/>
              <a:t>профессиональных заболеваний</a:t>
            </a:r>
            <a:endParaRPr lang="ru-RU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1143000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rgbClr val="FF0000"/>
                </a:solidFill>
              </a:rPr>
              <a:t>ОДИН КОД=ОДИН ДИАГНОЗ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7802" t="33333" r="26293" b="42529"/>
          <a:stretch>
            <a:fillRect/>
          </a:stretch>
        </p:blipFill>
        <p:spPr bwMode="auto">
          <a:xfrm>
            <a:off x="611560" y="1124744"/>
            <a:ext cx="8277491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15616" y="3717032"/>
          <a:ext cx="7344816" cy="2651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16224"/>
                <a:gridCol w="792088"/>
                <a:gridCol w="4536504"/>
              </a:tblGrid>
              <a:tr h="370840">
                <a:tc>
                  <a:txBody>
                    <a:bodyPr/>
                    <a:lstStyle/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МКБ-10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J60.0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J60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J62.8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Кода нет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Пневмокониоз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угольщика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Пневмокониоз, вызванный другой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пылью, содержащей кремний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Приказ 417н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J60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J62.8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Пневмокониозы, связанные с воздействием  фиброгенной пыли с содержанием свободной двуокиси кремния более 10%: силикоз, антракосиликоз,        силикосидероз, силикосиликатозы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3851920" y="3140968"/>
            <a:ext cx="7920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860032" y="3140968"/>
            <a:ext cx="7920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395536" y="404663"/>
            <a:ext cx="8229600" cy="3528393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 указан код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диагноза</a:t>
            </a:r>
            <a:endParaRPr lang="ru-RU" sz="2400" b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29211" r="1628" b="29345"/>
          <a:stretch>
            <a:fillRect/>
          </a:stretch>
        </p:blipFill>
        <p:spPr bwMode="auto">
          <a:xfrm>
            <a:off x="611560" y="1556792"/>
            <a:ext cx="820416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 r="19834"/>
          <a:stretch>
            <a:fillRect/>
          </a:stretch>
        </p:blipFill>
        <p:spPr bwMode="auto">
          <a:xfrm>
            <a:off x="4283968" y="2924944"/>
            <a:ext cx="502863" cy="501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827584" y="4653136"/>
          <a:ext cx="7776864" cy="1285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84376"/>
                <a:gridCol w="439248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МКБ-10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Приказ 417н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M54.5</a:t>
                      </a:r>
                    </a:p>
                    <a:p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Боль внизу спины</a:t>
                      </a:r>
                    </a:p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M54.5</a:t>
                      </a:r>
                      <a:r>
                        <a:rPr lang="ru-RU" sz="18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Мышечно-тонический          (миофасциальный) синдром           пояснично-крестцового уровня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188640"/>
            <a:ext cx="9144000" cy="4525963"/>
          </a:xfrm>
        </p:spPr>
        <p:txBody>
          <a:bodyPr/>
          <a:lstStyle/>
          <a:p>
            <a:pPr algn="ctr">
              <a:buFont typeface="Wingdings" pitchFamily="2" charset="2"/>
              <a:buChar char="ü"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код диагноза не соответствует вредному фактору</a:t>
            </a:r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 l="17645" t="27880" r="24415" b="24040"/>
          <a:stretch>
            <a:fillRect/>
          </a:stretch>
        </p:blipFill>
        <p:spPr bwMode="auto">
          <a:xfrm>
            <a:off x="2915816" y="764704"/>
            <a:ext cx="590465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123728" y="3717032"/>
          <a:ext cx="6912768" cy="2736304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095551"/>
                <a:gridCol w="3016354"/>
                <a:gridCol w="2800863"/>
              </a:tblGrid>
              <a:tr h="15719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G62.8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Вибрационная </a:t>
                      </a:r>
                      <a:r>
                        <a:rPr lang="ru-RU" sz="1400" b="0" dirty="0">
                          <a:latin typeface="Times New Roman" pitchFamily="18" charset="0"/>
                          <a:cs typeface="Times New Roman" pitchFamily="18" charset="0"/>
                        </a:rPr>
                        <a:t>болезнь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cs typeface="Times New Roman" pitchFamily="18" charset="0"/>
                        </a:rPr>
                        <a:t>(в том </a:t>
                      </a:r>
                      <a:r>
                        <a:rPr lang="ru-RU" sz="1400" b="0" u="sng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числе…</a:t>
                      </a:r>
                      <a:r>
                        <a:rPr lang="ru-RU" sz="1400" b="0" u="sng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полинейропатия</a:t>
                      </a:r>
                      <a:r>
                        <a:rPr lang="ru-RU" sz="1400" b="0" u="sng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u="sng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верхних конечностей</a:t>
                      </a: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…)</a:t>
                      </a:r>
                      <a:endParaRPr lang="ru-RU" sz="14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1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вредного и/или опасного производственного фактора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физические перегрузки…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11643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Т75.2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Вибрационная </a:t>
                      </a:r>
                      <a:r>
                        <a:rPr lang="ru-RU" sz="1400" b="0" dirty="0">
                          <a:latin typeface="Times New Roman" pitchFamily="18" charset="0"/>
                          <a:cs typeface="Times New Roman" pitchFamily="18" charset="0"/>
                        </a:rPr>
                        <a:t>болезнь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latin typeface="Times New Roman" pitchFamily="18" charset="0"/>
                          <a:cs typeface="Times New Roman" pitchFamily="18" charset="0"/>
                        </a:rPr>
                        <a:t>(в том </a:t>
                      </a:r>
                      <a:r>
                        <a:rPr lang="ru-RU" sz="1400" b="0" u="sng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числе…</a:t>
                      </a:r>
                      <a:r>
                        <a:rPr lang="ru-RU" sz="1400" b="0" u="sng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полинейропатия</a:t>
                      </a:r>
                      <a:r>
                        <a:rPr lang="ru-RU" sz="1400" b="0" u="sng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u="sng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верхних конечностей</a:t>
                      </a:r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…)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общая вибрация;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локальная вибрация;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локальная и общая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вибрация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" name="Овал 9"/>
          <p:cNvSpPr/>
          <p:nvPr/>
        </p:nvSpPr>
        <p:spPr>
          <a:xfrm>
            <a:off x="7380312" y="836712"/>
            <a:ext cx="792088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851920" y="2924944"/>
            <a:ext cx="1584176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0" y="4941168"/>
            <a:ext cx="1691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соответствии с приказом №417н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1619672" y="4797152"/>
            <a:ext cx="611952" cy="3600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1403648" y="5445224"/>
            <a:ext cx="936104" cy="50405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23528" y="1412777"/>
            <a:ext cx="2016224" cy="172047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G62.8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локальная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вибрация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6228184" y="4509120"/>
            <a:ext cx="25202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3058</TotalTime>
  <Words>558</Words>
  <Application>Microsoft Office PowerPoint</Application>
  <PresentationFormat>Экран (4:3)</PresentationFormat>
  <Paragraphs>207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семинар-совещание «Актуальные проблемы профпатологии и гигиены труда»  12 декабря 2024г.    «Профессиональная заболеваемость, динамика показателей, проблемы расследования и учета» </vt:lpstr>
      <vt:lpstr>Нормативные документы </vt:lpstr>
      <vt:lpstr>Слайд 3</vt:lpstr>
      <vt:lpstr>Слайд 4</vt:lpstr>
      <vt:lpstr>Дата рождения</vt:lpstr>
      <vt:lpstr>Слайд 6</vt:lpstr>
      <vt:lpstr>ОДИН КОД=ОДИН ДИАГНОЗ</vt:lpstr>
      <vt:lpstr>Слайд 8</vt:lpstr>
      <vt:lpstr>Слайд 9</vt:lpstr>
      <vt:lpstr>Слайд 10</vt:lpstr>
      <vt:lpstr>несоответствие кода диагноза его формулировке,  МКБ-10 и Приказу 417н</vt:lpstr>
      <vt:lpstr>не указана дата постановки диагноза</vt:lpstr>
      <vt:lpstr>не указан вредный производственный фактор</vt:lpstr>
      <vt:lpstr>неверно указан код, нет соответствия с Приказом 417н 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225</cp:revision>
  <dcterms:created xsi:type="dcterms:W3CDTF">2024-11-13T06:37:44Z</dcterms:created>
  <dcterms:modified xsi:type="dcterms:W3CDTF">2024-12-11T12:12:05Z</dcterms:modified>
</cp:coreProperties>
</file>